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29"/>
  </p:notesMasterIdLst>
  <p:sldIdLst>
    <p:sldId id="307" r:id="rId3"/>
    <p:sldId id="309" r:id="rId4"/>
    <p:sldId id="311" r:id="rId5"/>
    <p:sldId id="312" r:id="rId6"/>
    <p:sldId id="316" r:id="rId7"/>
    <p:sldId id="308" r:id="rId8"/>
    <p:sldId id="313" r:id="rId9"/>
    <p:sldId id="314" r:id="rId10"/>
    <p:sldId id="256" r:id="rId11"/>
    <p:sldId id="264" r:id="rId12"/>
    <p:sldId id="319" r:id="rId13"/>
    <p:sldId id="330" r:id="rId14"/>
    <p:sldId id="331" r:id="rId15"/>
    <p:sldId id="332" r:id="rId16"/>
    <p:sldId id="338" r:id="rId17"/>
    <p:sldId id="326" r:id="rId18"/>
    <p:sldId id="335" r:id="rId19"/>
    <p:sldId id="336" r:id="rId20"/>
    <p:sldId id="337" r:id="rId21"/>
    <p:sldId id="334" r:id="rId22"/>
    <p:sldId id="339" r:id="rId23"/>
    <p:sldId id="340" r:id="rId24"/>
    <p:sldId id="341" r:id="rId25"/>
    <p:sldId id="342" r:id="rId26"/>
    <p:sldId id="343" r:id="rId27"/>
    <p:sldId id="296" r:id="rId28"/>
  </p:sldIdLst>
  <p:sldSz cx="9144000" cy="5143500" type="screen16x9"/>
  <p:notesSz cx="6858000" cy="9144000"/>
  <p:embeddedFontLst>
    <p:embeddedFont>
      <p:font typeface="Manrope Light" panose="020B0604020202020204" charset="0"/>
      <p:regular r:id="rId30"/>
      <p:bold r:id="rId31"/>
    </p:embeddedFont>
    <p:embeddedFont>
      <p:font typeface="Manrope Medium" panose="020B0604020202020204" charset="0"/>
      <p:regular r:id="rId32"/>
      <p:bold r:id="rId33"/>
    </p:embeddedFont>
    <p:embeddedFont>
      <p:font typeface="Manrope SemiBold" panose="020B0604020202020204" charset="0"/>
      <p:regular r:id="rId34"/>
      <p:bold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Nunito Light" pitchFamily="2" charset="0"/>
      <p:regular r:id="rId40"/>
      <p:italic r:id="rId41"/>
    </p:embeddedFont>
    <p:embeddedFont>
      <p:font typeface="Proxima Nova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F46"/>
    <a:srgbClr val="80C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65D259-27E0-4A57-86F4-ED6A612B3450}">
  <a:tblStyle styleId="{CF65D259-27E0-4A57-86F4-ED6A612B34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617EF86-A79D-47EC-AC63-BC8130B22F7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436" autoAdjust="0"/>
  </p:normalViewPr>
  <p:slideViewPr>
    <p:cSldViewPr snapToGrid="0">
      <p:cViewPr>
        <p:scale>
          <a:sx n="97" d="100"/>
          <a:sy n="97" d="100"/>
        </p:scale>
        <p:origin x="10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Dokumen Daerah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90A-4E7F-BDCA-1D510FA3DF81}"/>
              </c:ext>
            </c:extLst>
          </c:dPt>
          <c:dPt>
            <c:idx val="1"/>
            <c:bubble3D val="0"/>
            <c:spPr>
              <a:solidFill>
                <a:schemeClr val="accent1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90A-4E7F-BDCA-1D510FA3DF81}"/>
              </c:ext>
            </c:extLst>
          </c:dPt>
          <c:dPt>
            <c:idx val="2"/>
            <c:bubble3D val="0"/>
            <c:spPr>
              <a:solidFill>
                <a:schemeClr val="accent1">
                  <a:tint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90A-4E7F-BDCA-1D510FA3DF81}"/>
              </c:ext>
            </c:extLst>
          </c:dPt>
          <c:dPt>
            <c:idx val="3"/>
            <c:bubble3D val="0"/>
            <c:spPr>
              <a:solidFill>
                <a:schemeClr val="accent1">
                  <a:shade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90A-4E7F-BDCA-1D510FA3DF81}"/>
              </c:ext>
            </c:extLst>
          </c:dPt>
          <c:dPt>
            <c:idx val="4"/>
            <c:bubble3D val="0"/>
            <c:spPr>
              <a:solidFill>
                <a:schemeClr val="accent1">
                  <a:shade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90A-4E7F-BDCA-1D510FA3DF81}"/>
              </c:ext>
            </c:extLst>
          </c:dPt>
          <c:dPt>
            <c:idx val="5"/>
            <c:bubble3D val="0"/>
            <c:spPr>
              <a:solidFill>
                <a:schemeClr val="accent1">
                  <a:shade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90A-4E7F-BDCA-1D510FA3DF81}"/>
              </c:ext>
            </c:extLst>
          </c:dPt>
          <c:dLbls>
            <c:spPr>
              <a:solidFill>
                <a:srgbClr val="FFFFFF"/>
              </a:solidFill>
              <a:ln>
                <a:solidFill>
                  <a:srgbClr val="262928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Sheet1!$A$2:$A$7</c:f>
              <c:strCache>
                <c:ptCount val="6"/>
                <c:pt idx="0">
                  <c:v>RPJMD</c:v>
                </c:pt>
                <c:pt idx="1">
                  <c:v>RKPD</c:v>
                </c:pt>
                <c:pt idx="2">
                  <c:v>RPD</c:v>
                </c:pt>
                <c:pt idx="3">
                  <c:v>APBD</c:v>
                </c:pt>
                <c:pt idx="4">
                  <c:v>Inovasi</c:v>
                </c:pt>
                <c:pt idx="5">
                  <c:v>Lainnya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1271</c:v>
                </c:pt>
                <c:pt idx="1">
                  <c:v>3996</c:v>
                </c:pt>
                <c:pt idx="2">
                  <c:v>295</c:v>
                </c:pt>
                <c:pt idx="3">
                  <c:v>2058</c:v>
                </c:pt>
                <c:pt idx="4">
                  <c:v>1161</c:v>
                </c:pt>
                <c:pt idx="5">
                  <c:v>4658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3E-4A7A-AD6A-8569DB6389AD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721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979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840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460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621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803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787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003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720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453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034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493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029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849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476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8" name="Google Shape;13448;g2a2fda36649_0_28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9" name="Google Shape;13449;g2a2fda36649_0_28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501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040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070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84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96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74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07750" y="5225"/>
            <a:ext cx="10394000" cy="5679973"/>
            <a:chOff x="-407750" y="5225"/>
            <a:chExt cx="10394000" cy="567997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713225" y="181325"/>
              <a:ext cx="878700" cy="212400"/>
              <a:chOff x="713225" y="181325"/>
              <a:chExt cx="878700" cy="2124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713225" y="181325"/>
                <a:ext cx="212400" cy="212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713225" y="181325"/>
                <a:ext cx="878700" cy="2124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3" name="Google Shape;13;p2"/>
            <p:cNvSpPr/>
            <p:nvPr/>
          </p:nvSpPr>
          <p:spPr>
            <a:xfrm>
              <a:off x="-407750" y="4603998"/>
              <a:ext cx="2357400" cy="1081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147350" y="2758850"/>
              <a:ext cx="2838900" cy="283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321725" y="1263725"/>
              <a:ext cx="218100" cy="218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52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16" name="Google Shape;16;p2"/>
            <p:cNvCxnSpPr>
              <a:stCxn id="15" idx="0"/>
            </p:cNvCxnSpPr>
            <p:nvPr/>
          </p:nvCxnSpPr>
          <p:spPr>
            <a:xfrm rot="10800000">
              <a:off x="8430775" y="5225"/>
              <a:ext cx="0" cy="1258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13225" y="1255325"/>
            <a:ext cx="5177100" cy="17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13225" y="3203263"/>
            <a:ext cx="27996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04" name="Google Shape;204;p8"/>
          <p:cNvGrpSpPr/>
          <p:nvPr/>
        </p:nvGrpSpPr>
        <p:grpSpPr>
          <a:xfrm>
            <a:off x="-1132121" y="-541702"/>
            <a:ext cx="11105246" cy="5438552"/>
            <a:chOff x="-1132121" y="-541702"/>
            <a:chExt cx="11105246" cy="5438552"/>
          </a:xfrm>
        </p:grpSpPr>
        <p:sp>
          <p:nvSpPr>
            <p:cNvPr id="205" name="Google Shape;205;p8"/>
            <p:cNvSpPr/>
            <p:nvPr/>
          </p:nvSpPr>
          <p:spPr>
            <a:xfrm>
              <a:off x="8746888" y="3127250"/>
              <a:ext cx="1161000" cy="1161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8531713" y="2992862"/>
              <a:ext cx="510299" cy="510299"/>
            </a:xfrm>
            <a:custGeom>
              <a:avLst/>
              <a:gdLst/>
              <a:ahLst/>
              <a:cxnLst/>
              <a:rect l="l" t="t" r="r" b="b"/>
              <a:pathLst>
                <a:path w="651" h="651" extrusionOk="0">
                  <a:moveTo>
                    <a:pt x="651" y="404"/>
                  </a:moveTo>
                  <a:lnTo>
                    <a:pt x="651" y="247"/>
                  </a:lnTo>
                  <a:lnTo>
                    <a:pt x="586" y="247"/>
                  </a:lnTo>
                  <a:cubicBezTo>
                    <a:pt x="580" y="230"/>
                    <a:pt x="573" y="213"/>
                    <a:pt x="565" y="197"/>
                  </a:cubicBezTo>
                  <a:lnTo>
                    <a:pt x="612" y="151"/>
                  </a:lnTo>
                  <a:lnTo>
                    <a:pt x="501" y="40"/>
                  </a:lnTo>
                  <a:lnTo>
                    <a:pt x="454" y="86"/>
                  </a:lnTo>
                  <a:cubicBezTo>
                    <a:pt x="438" y="78"/>
                    <a:pt x="422" y="71"/>
                    <a:pt x="404" y="66"/>
                  </a:cubicBezTo>
                  <a:lnTo>
                    <a:pt x="404" y="0"/>
                  </a:lnTo>
                  <a:lnTo>
                    <a:pt x="247" y="0"/>
                  </a:lnTo>
                  <a:lnTo>
                    <a:pt x="247" y="66"/>
                  </a:lnTo>
                  <a:cubicBezTo>
                    <a:pt x="230" y="71"/>
                    <a:pt x="213" y="78"/>
                    <a:pt x="197" y="86"/>
                  </a:cubicBezTo>
                  <a:lnTo>
                    <a:pt x="151" y="40"/>
                  </a:lnTo>
                  <a:lnTo>
                    <a:pt x="40" y="151"/>
                  </a:lnTo>
                  <a:lnTo>
                    <a:pt x="86" y="197"/>
                  </a:lnTo>
                  <a:cubicBezTo>
                    <a:pt x="78" y="213"/>
                    <a:pt x="71" y="230"/>
                    <a:pt x="66" y="247"/>
                  </a:cubicBezTo>
                  <a:lnTo>
                    <a:pt x="0" y="247"/>
                  </a:lnTo>
                  <a:lnTo>
                    <a:pt x="0" y="404"/>
                  </a:lnTo>
                  <a:lnTo>
                    <a:pt x="66" y="404"/>
                  </a:lnTo>
                  <a:cubicBezTo>
                    <a:pt x="71" y="422"/>
                    <a:pt x="78" y="438"/>
                    <a:pt x="86" y="454"/>
                  </a:cubicBezTo>
                  <a:lnTo>
                    <a:pt x="40" y="501"/>
                  </a:lnTo>
                  <a:lnTo>
                    <a:pt x="151" y="611"/>
                  </a:lnTo>
                  <a:lnTo>
                    <a:pt x="197" y="565"/>
                  </a:lnTo>
                  <a:cubicBezTo>
                    <a:pt x="213" y="573"/>
                    <a:pt x="230" y="580"/>
                    <a:pt x="247" y="586"/>
                  </a:cubicBezTo>
                  <a:lnTo>
                    <a:pt x="247" y="651"/>
                  </a:lnTo>
                  <a:lnTo>
                    <a:pt x="404" y="651"/>
                  </a:lnTo>
                  <a:lnTo>
                    <a:pt x="404" y="586"/>
                  </a:lnTo>
                  <a:cubicBezTo>
                    <a:pt x="422" y="580"/>
                    <a:pt x="439" y="573"/>
                    <a:pt x="454" y="565"/>
                  </a:cubicBezTo>
                  <a:lnTo>
                    <a:pt x="501" y="611"/>
                  </a:lnTo>
                  <a:lnTo>
                    <a:pt x="612" y="501"/>
                  </a:lnTo>
                  <a:lnTo>
                    <a:pt x="565" y="454"/>
                  </a:lnTo>
                  <a:cubicBezTo>
                    <a:pt x="573" y="438"/>
                    <a:pt x="580" y="422"/>
                    <a:pt x="586" y="404"/>
                  </a:cubicBezTo>
                  <a:lnTo>
                    <a:pt x="651" y="404"/>
                  </a:lnTo>
                  <a:moveTo>
                    <a:pt x="325" y="440"/>
                  </a:moveTo>
                  <a:cubicBezTo>
                    <a:pt x="262" y="440"/>
                    <a:pt x="210" y="389"/>
                    <a:pt x="210" y="325"/>
                  </a:cubicBezTo>
                  <a:cubicBezTo>
                    <a:pt x="210" y="262"/>
                    <a:pt x="262" y="211"/>
                    <a:pt x="325" y="211"/>
                  </a:cubicBezTo>
                  <a:cubicBezTo>
                    <a:pt x="389" y="211"/>
                    <a:pt x="440" y="262"/>
                    <a:pt x="440" y="325"/>
                  </a:cubicBezTo>
                  <a:cubicBezTo>
                    <a:pt x="440" y="389"/>
                    <a:pt x="389" y="440"/>
                    <a:pt x="325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7" name="Google Shape;207;p8"/>
            <p:cNvGrpSpPr/>
            <p:nvPr/>
          </p:nvGrpSpPr>
          <p:grpSpPr>
            <a:xfrm>
              <a:off x="8539275" y="3791850"/>
              <a:ext cx="510300" cy="1105000"/>
              <a:chOff x="62646" y="2769450"/>
              <a:chExt cx="510300" cy="1105000"/>
            </a:xfrm>
          </p:grpSpPr>
          <p:sp>
            <p:nvSpPr>
              <p:cNvPr id="208" name="Google Shape;208;p8"/>
              <p:cNvSpPr/>
              <p:nvPr/>
            </p:nvSpPr>
            <p:spPr>
              <a:xfrm>
                <a:off x="62650" y="2769450"/>
                <a:ext cx="510275" cy="110500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891" extrusionOk="0">
                    <a:moveTo>
                      <a:pt x="0" y="0"/>
                    </a:moveTo>
                    <a:lnTo>
                      <a:pt x="1331" y="0"/>
                    </a:lnTo>
                    <a:lnTo>
                      <a:pt x="1331" y="891"/>
                    </a:lnTo>
                    <a:lnTo>
                      <a:pt x="0" y="8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9" name="Google Shape;209;p8"/>
              <p:cNvCxnSpPr/>
              <p:nvPr/>
            </p:nvCxnSpPr>
            <p:spPr>
              <a:xfrm>
                <a:off x="62646" y="2912597"/>
                <a:ext cx="5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10" name="Google Shape;210;p8"/>
              <p:cNvSpPr/>
              <p:nvPr/>
            </p:nvSpPr>
            <p:spPr>
              <a:xfrm>
                <a:off x="110652" y="2814829"/>
                <a:ext cx="41900" cy="42773"/>
              </a:xfrm>
              <a:custGeom>
                <a:avLst/>
                <a:gdLst/>
                <a:ahLst/>
                <a:cxnLst/>
                <a:rect l="l" t="t" r="r" b="b"/>
                <a:pathLst>
                  <a:path w="48" h="49" extrusionOk="0">
                    <a:moveTo>
                      <a:pt x="48" y="24"/>
                    </a:moveTo>
                    <a:cubicBezTo>
                      <a:pt x="48" y="28"/>
                      <a:pt x="47" y="32"/>
                      <a:pt x="45" y="36"/>
                    </a:cubicBezTo>
                    <a:cubicBezTo>
                      <a:pt x="43" y="39"/>
                      <a:pt x="39" y="43"/>
                      <a:pt x="36" y="45"/>
                    </a:cubicBezTo>
                    <a:cubicBezTo>
                      <a:pt x="32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2" y="1"/>
                      <a:pt x="36" y="3"/>
                    </a:cubicBezTo>
                    <a:cubicBezTo>
                      <a:pt x="39" y="5"/>
                      <a:pt x="43" y="8"/>
                      <a:pt x="45" y="12"/>
                    </a:cubicBezTo>
                    <a:cubicBezTo>
                      <a:pt x="47" y="16"/>
                      <a:pt x="48" y="20"/>
                      <a:pt x="48" y="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2150" tIns="0" rIns="9215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210164" y="2814829"/>
                <a:ext cx="42773" cy="42773"/>
              </a:xfrm>
              <a:custGeom>
                <a:avLst/>
                <a:gdLst/>
                <a:ahLst/>
                <a:cxnLst/>
                <a:rect l="l" t="t" r="r" b="b"/>
                <a:pathLst>
                  <a:path w="49" h="49" extrusionOk="0">
                    <a:moveTo>
                      <a:pt x="49" y="24"/>
                    </a:moveTo>
                    <a:cubicBezTo>
                      <a:pt x="49" y="28"/>
                      <a:pt x="48" y="32"/>
                      <a:pt x="46" y="36"/>
                    </a:cubicBezTo>
                    <a:cubicBezTo>
                      <a:pt x="43" y="39"/>
                      <a:pt x="40" y="43"/>
                      <a:pt x="37" y="45"/>
                    </a:cubicBezTo>
                    <a:cubicBezTo>
                      <a:pt x="33" y="47"/>
                      <a:pt x="29" y="49"/>
                      <a:pt x="25" y="49"/>
                    </a:cubicBezTo>
                    <a:cubicBezTo>
                      <a:pt x="20" y="49"/>
                      <a:pt x="15" y="47"/>
                      <a:pt x="12" y="45"/>
                    </a:cubicBezTo>
                    <a:cubicBezTo>
                      <a:pt x="8" y="43"/>
                      <a:pt x="6" y="39"/>
                      <a:pt x="4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4" y="12"/>
                    </a:cubicBezTo>
                    <a:cubicBezTo>
                      <a:pt x="6" y="8"/>
                      <a:pt x="8" y="5"/>
                      <a:pt x="12" y="3"/>
                    </a:cubicBezTo>
                    <a:cubicBezTo>
                      <a:pt x="15" y="1"/>
                      <a:pt x="20" y="0"/>
                      <a:pt x="25" y="0"/>
                    </a:cubicBezTo>
                    <a:cubicBezTo>
                      <a:pt x="29" y="0"/>
                      <a:pt x="33" y="1"/>
                      <a:pt x="37" y="3"/>
                    </a:cubicBezTo>
                    <a:cubicBezTo>
                      <a:pt x="40" y="5"/>
                      <a:pt x="44" y="8"/>
                      <a:pt x="46" y="12"/>
                    </a:cubicBezTo>
                    <a:cubicBezTo>
                      <a:pt x="48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2150" tIns="0" rIns="9215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309675" y="2814829"/>
                <a:ext cx="42773" cy="42773"/>
              </a:xfrm>
              <a:custGeom>
                <a:avLst/>
                <a:gdLst/>
                <a:ahLst/>
                <a:cxnLst/>
                <a:rect l="l" t="t" r="r" b="b"/>
                <a:pathLst>
                  <a:path w="49" h="49" extrusionOk="0">
                    <a:moveTo>
                      <a:pt x="49" y="24"/>
                    </a:moveTo>
                    <a:cubicBezTo>
                      <a:pt x="49" y="28"/>
                      <a:pt x="47" y="32"/>
                      <a:pt x="45" y="36"/>
                    </a:cubicBezTo>
                    <a:cubicBezTo>
                      <a:pt x="43" y="39"/>
                      <a:pt x="40" y="43"/>
                      <a:pt x="36" y="45"/>
                    </a:cubicBezTo>
                    <a:cubicBezTo>
                      <a:pt x="33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3" y="1"/>
                      <a:pt x="36" y="3"/>
                    </a:cubicBezTo>
                    <a:cubicBezTo>
                      <a:pt x="40" y="5"/>
                      <a:pt x="43" y="8"/>
                      <a:pt x="45" y="12"/>
                    </a:cubicBezTo>
                    <a:cubicBezTo>
                      <a:pt x="47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2150" tIns="0" rIns="9215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3" name="Google Shape;213;p8"/>
            <p:cNvSpPr/>
            <p:nvPr/>
          </p:nvSpPr>
          <p:spPr>
            <a:xfrm>
              <a:off x="-1132121" y="3665375"/>
              <a:ext cx="2357400" cy="1081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7615725" y="-541702"/>
              <a:ext cx="2357400" cy="10812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7615725" y="252125"/>
              <a:ext cx="683700" cy="68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216" name="Google Shape;216;p8"/>
            <p:cNvGrpSpPr/>
            <p:nvPr/>
          </p:nvGrpSpPr>
          <p:grpSpPr>
            <a:xfrm rot="5400000" flipH="1">
              <a:off x="-358934" y="3006276"/>
              <a:ext cx="1603833" cy="338561"/>
              <a:chOff x="294065" y="4525659"/>
              <a:chExt cx="1603833" cy="338561"/>
            </a:xfrm>
          </p:grpSpPr>
          <p:sp>
            <p:nvSpPr>
              <p:cNvPr id="217" name="Google Shape;217;p8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8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8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8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8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8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8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8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8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8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8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6"/>
          <p:cNvSpPr txBox="1">
            <a:spLocks noGrp="1"/>
          </p:cNvSpPr>
          <p:nvPr>
            <p:ph type="title"/>
          </p:nvPr>
        </p:nvSpPr>
        <p:spPr>
          <a:xfrm>
            <a:off x="725061" y="539500"/>
            <a:ext cx="2074200" cy="1146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16"/>
          <p:cNvSpPr txBox="1">
            <a:spLocks noGrp="1"/>
          </p:cNvSpPr>
          <p:nvPr>
            <p:ph type="subTitle" idx="1"/>
          </p:nvPr>
        </p:nvSpPr>
        <p:spPr>
          <a:xfrm>
            <a:off x="725050" y="1723150"/>
            <a:ext cx="2074200" cy="111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6"/>
          <p:cNvSpPr>
            <a:spLocks noGrp="1"/>
          </p:cNvSpPr>
          <p:nvPr>
            <p:ph type="pic" idx="2"/>
          </p:nvPr>
        </p:nvSpPr>
        <p:spPr>
          <a:xfrm>
            <a:off x="5908456" y="0"/>
            <a:ext cx="3428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16"/>
          <p:cNvSpPr>
            <a:spLocks noGrp="1"/>
          </p:cNvSpPr>
          <p:nvPr>
            <p:ph type="pic" idx="3"/>
          </p:nvPr>
        </p:nvSpPr>
        <p:spPr>
          <a:xfrm>
            <a:off x="0" y="3066600"/>
            <a:ext cx="5640900" cy="20769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16"/>
          <p:cNvSpPr>
            <a:spLocks noGrp="1"/>
          </p:cNvSpPr>
          <p:nvPr>
            <p:ph type="pic" idx="4"/>
          </p:nvPr>
        </p:nvSpPr>
        <p:spPr>
          <a:xfrm>
            <a:off x="3295365" y="0"/>
            <a:ext cx="2345700" cy="2749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49" name="Google Shape;449;p16"/>
          <p:cNvGrpSpPr/>
          <p:nvPr/>
        </p:nvGrpSpPr>
        <p:grpSpPr>
          <a:xfrm>
            <a:off x="197562" y="-13037"/>
            <a:ext cx="218100" cy="3074100"/>
            <a:chOff x="197562" y="-13037"/>
            <a:chExt cx="218100" cy="3074100"/>
          </a:xfrm>
        </p:grpSpPr>
        <p:grpSp>
          <p:nvGrpSpPr>
            <p:cNvPr id="450" name="Google Shape;450;p16"/>
            <p:cNvGrpSpPr/>
            <p:nvPr/>
          </p:nvGrpSpPr>
          <p:grpSpPr>
            <a:xfrm rot="10800000">
              <a:off x="197562" y="-13037"/>
              <a:ext cx="218100" cy="1239000"/>
              <a:chOff x="8321275" y="2721525"/>
              <a:chExt cx="218100" cy="1239000"/>
            </a:xfrm>
          </p:grpSpPr>
          <p:sp>
            <p:nvSpPr>
              <p:cNvPr id="451" name="Google Shape;451;p16"/>
              <p:cNvSpPr/>
              <p:nvPr/>
            </p:nvSpPr>
            <p:spPr>
              <a:xfrm>
                <a:off x="8321275" y="2721525"/>
                <a:ext cx="218100" cy="218100"/>
              </a:xfrm>
              <a:prstGeom prst="ellipse">
                <a:avLst/>
              </a:prstGeom>
              <a:solidFill>
                <a:schemeClr val="accen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dist="28575" dir="5280000" algn="bl" rotWithShape="0">
                  <a:schemeClr val="dk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cxnSp>
            <p:nvCxnSpPr>
              <p:cNvPr id="452" name="Google Shape;452;p16"/>
              <p:cNvCxnSpPr>
                <a:stCxn id="451" idx="4"/>
              </p:cNvCxnSpPr>
              <p:nvPr/>
            </p:nvCxnSpPr>
            <p:spPr>
              <a:xfrm>
                <a:off x="8430325" y="2939625"/>
                <a:ext cx="0" cy="102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53" name="Google Shape;453;p16"/>
            <p:cNvCxnSpPr>
              <a:stCxn id="451" idx="0"/>
            </p:cNvCxnSpPr>
            <p:nvPr/>
          </p:nvCxnSpPr>
          <p:spPr>
            <a:xfrm>
              <a:off x="306612" y="1225963"/>
              <a:ext cx="0" cy="1835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2" name="Google Shape;752;p28"/>
          <p:cNvGrpSpPr/>
          <p:nvPr/>
        </p:nvGrpSpPr>
        <p:grpSpPr>
          <a:xfrm>
            <a:off x="137768" y="-432741"/>
            <a:ext cx="9715457" cy="6071091"/>
            <a:chOff x="137768" y="-432741"/>
            <a:chExt cx="9715457" cy="6071091"/>
          </a:xfrm>
        </p:grpSpPr>
        <p:grpSp>
          <p:nvGrpSpPr>
            <p:cNvPr id="753" name="Google Shape;753;p28"/>
            <p:cNvGrpSpPr/>
            <p:nvPr/>
          </p:nvGrpSpPr>
          <p:grpSpPr>
            <a:xfrm>
              <a:off x="265004" y="625225"/>
              <a:ext cx="591646" cy="720033"/>
              <a:chOff x="3883186" y="1687261"/>
              <a:chExt cx="465900" cy="567000"/>
            </a:xfrm>
          </p:grpSpPr>
          <p:cxnSp>
            <p:nvCxnSpPr>
              <p:cNvPr id="754" name="Google Shape;754;p28"/>
              <p:cNvCxnSpPr/>
              <p:nvPr/>
            </p:nvCxnSpPr>
            <p:spPr>
              <a:xfrm>
                <a:off x="4116580" y="1687261"/>
                <a:ext cx="0" cy="56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55" name="Google Shape;755;p28"/>
              <p:cNvCxnSpPr/>
              <p:nvPr/>
            </p:nvCxnSpPr>
            <p:spPr>
              <a:xfrm rot="10800000">
                <a:off x="3883186" y="1970346"/>
                <a:ext cx="465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56" name="Google Shape;756;p28"/>
              <p:cNvCxnSpPr/>
              <p:nvPr/>
            </p:nvCxnSpPr>
            <p:spPr>
              <a:xfrm flipH="1">
                <a:off x="3952046" y="1806534"/>
                <a:ext cx="329100" cy="328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757" name="Google Shape;757;p28"/>
              <p:cNvCxnSpPr/>
              <p:nvPr/>
            </p:nvCxnSpPr>
            <p:spPr>
              <a:xfrm rot="10800000">
                <a:off x="3952046" y="1806413"/>
                <a:ext cx="329100" cy="328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758" name="Google Shape;758;p28"/>
            <p:cNvSpPr/>
            <p:nvPr/>
          </p:nvSpPr>
          <p:spPr>
            <a:xfrm rot="5400000">
              <a:off x="7875937" y="205359"/>
              <a:ext cx="2357400" cy="1081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8256025" y="4041150"/>
              <a:ext cx="1597200" cy="1597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8655100" y="2950350"/>
              <a:ext cx="218100" cy="2181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52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761" name="Google Shape;761;p28"/>
            <p:cNvGrpSpPr/>
            <p:nvPr/>
          </p:nvGrpSpPr>
          <p:grpSpPr>
            <a:xfrm>
              <a:off x="713225" y="181325"/>
              <a:ext cx="878700" cy="212400"/>
              <a:chOff x="713225" y="181325"/>
              <a:chExt cx="878700" cy="212400"/>
            </a:xfrm>
          </p:grpSpPr>
          <p:sp>
            <p:nvSpPr>
              <p:cNvPr id="762" name="Google Shape;762;p28"/>
              <p:cNvSpPr/>
              <p:nvPr/>
            </p:nvSpPr>
            <p:spPr>
              <a:xfrm>
                <a:off x="713225" y="181325"/>
                <a:ext cx="212400" cy="2124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63" name="Google Shape;763;p28"/>
              <p:cNvSpPr/>
              <p:nvPr/>
            </p:nvSpPr>
            <p:spPr>
              <a:xfrm>
                <a:off x="713225" y="181325"/>
                <a:ext cx="878700" cy="2124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cxnSp>
          <p:nvCxnSpPr>
            <p:cNvPr id="764" name="Google Shape;764;p28"/>
            <p:cNvCxnSpPr>
              <a:stCxn id="760" idx="0"/>
            </p:cNvCxnSpPr>
            <p:nvPr/>
          </p:nvCxnSpPr>
          <p:spPr>
            <a:xfrm rot="10800000">
              <a:off x="8764150" y="-104850"/>
              <a:ext cx="0" cy="3055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65" name="Google Shape;765;p28"/>
            <p:cNvGrpSpPr/>
            <p:nvPr/>
          </p:nvGrpSpPr>
          <p:grpSpPr>
            <a:xfrm>
              <a:off x="7269358" y="4434722"/>
              <a:ext cx="1603833" cy="338561"/>
              <a:chOff x="294065" y="4525659"/>
              <a:chExt cx="1603833" cy="338561"/>
            </a:xfrm>
          </p:grpSpPr>
          <p:sp>
            <p:nvSpPr>
              <p:cNvPr id="766" name="Google Shape;766;p28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7" name="Google Shape;767;p28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8" name="Google Shape;768;p28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28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28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28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28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28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28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5" name="Google Shape;775;p28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6" name="Google Shape;776;p28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28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28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28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28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28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28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28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28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28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28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28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28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28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28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28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28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3" name="Google Shape;793;p28"/>
            <p:cNvGrpSpPr/>
            <p:nvPr/>
          </p:nvGrpSpPr>
          <p:grpSpPr>
            <a:xfrm>
              <a:off x="137768" y="4665599"/>
              <a:ext cx="661666" cy="348296"/>
              <a:chOff x="7965318" y="3354649"/>
              <a:chExt cx="661666" cy="348296"/>
            </a:xfrm>
          </p:grpSpPr>
          <p:sp>
            <p:nvSpPr>
              <p:cNvPr id="794" name="Google Shape;794;p28"/>
              <p:cNvSpPr/>
              <p:nvPr/>
            </p:nvSpPr>
            <p:spPr>
              <a:xfrm>
                <a:off x="7965318" y="3354649"/>
                <a:ext cx="661666" cy="348296"/>
              </a:xfrm>
              <a:custGeom>
                <a:avLst/>
                <a:gdLst/>
                <a:ahLst/>
                <a:cxnLst/>
                <a:rect l="l" t="t" r="r" b="b"/>
                <a:pathLst>
                  <a:path w="758" h="399" extrusionOk="0">
                    <a:moveTo>
                      <a:pt x="0" y="0"/>
                    </a:moveTo>
                    <a:lnTo>
                      <a:pt x="758" y="0"/>
                    </a:lnTo>
                    <a:lnTo>
                      <a:pt x="758" y="399"/>
                    </a:lnTo>
                    <a:lnTo>
                      <a:pt x="0" y="3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5" name="Google Shape;795;p28"/>
              <p:cNvSpPr/>
              <p:nvPr/>
            </p:nvSpPr>
            <p:spPr>
              <a:xfrm>
                <a:off x="8113713" y="3437577"/>
                <a:ext cx="105622" cy="182441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09" fill="none" extrusionOk="0">
                    <a:moveTo>
                      <a:pt x="121" y="0"/>
                    </a:moveTo>
                    <a:lnTo>
                      <a:pt x="0" y="104"/>
                    </a:lnTo>
                    <a:lnTo>
                      <a:pt x="121" y="209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2150" tIns="28075" rIns="92150" bIns="280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6" name="Google Shape;796;p28"/>
              <p:cNvSpPr/>
              <p:nvPr/>
            </p:nvSpPr>
            <p:spPr>
              <a:xfrm>
                <a:off x="8372967" y="3437577"/>
                <a:ext cx="105622" cy="182441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09" fill="none" extrusionOk="0">
                    <a:moveTo>
                      <a:pt x="0" y="0"/>
                    </a:moveTo>
                    <a:lnTo>
                      <a:pt x="121" y="104"/>
                    </a:lnTo>
                    <a:lnTo>
                      <a:pt x="0" y="209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2150" tIns="28075" rIns="92150" bIns="280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97" name="Google Shape;797;p28"/>
              <p:cNvCxnSpPr/>
              <p:nvPr/>
            </p:nvCxnSpPr>
            <p:spPr>
              <a:xfrm flipH="1">
                <a:off x="8269294" y="3437577"/>
                <a:ext cx="60900" cy="18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29"/>
          <p:cNvGrpSpPr/>
          <p:nvPr/>
        </p:nvGrpSpPr>
        <p:grpSpPr>
          <a:xfrm>
            <a:off x="-1132121" y="-569150"/>
            <a:ext cx="11105246" cy="6207500"/>
            <a:chOff x="-1132121" y="-569150"/>
            <a:chExt cx="11105246" cy="6207500"/>
          </a:xfrm>
        </p:grpSpPr>
        <p:sp>
          <p:nvSpPr>
            <p:cNvPr id="800" name="Google Shape;800;p29"/>
            <p:cNvSpPr/>
            <p:nvPr/>
          </p:nvSpPr>
          <p:spPr>
            <a:xfrm>
              <a:off x="-1132121" y="4399264"/>
              <a:ext cx="2357400" cy="1081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7615725" y="-541702"/>
              <a:ext cx="2357400" cy="10812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802" name="Google Shape;802;p29"/>
            <p:cNvGrpSpPr/>
            <p:nvPr/>
          </p:nvGrpSpPr>
          <p:grpSpPr>
            <a:xfrm rot="5400000" flipH="1">
              <a:off x="-358934" y="3740165"/>
              <a:ext cx="1603833" cy="338561"/>
              <a:chOff x="294065" y="4525659"/>
              <a:chExt cx="1603833" cy="338561"/>
            </a:xfrm>
          </p:grpSpPr>
          <p:sp>
            <p:nvSpPr>
              <p:cNvPr id="803" name="Google Shape;803;p29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29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29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29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29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29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29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29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29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29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29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29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29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29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29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29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29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29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29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29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29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29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29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29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29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29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29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0" name="Google Shape;830;p29"/>
            <p:cNvSpPr/>
            <p:nvPr/>
          </p:nvSpPr>
          <p:spPr>
            <a:xfrm>
              <a:off x="-643550" y="1060650"/>
              <a:ext cx="1104900" cy="1104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831" name="Google Shape;831;p29"/>
            <p:cNvGrpSpPr/>
            <p:nvPr/>
          </p:nvGrpSpPr>
          <p:grpSpPr>
            <a:xfrm>
              <a:off x="322154" y="425200"/>
              <a:ext cx="591646" cy="720033"/>
              <a:chOff x="3883186" y="1687261"/>
              <a:chExt cx="465900" cy="567000"/>
            </a:xfrm>
          </p:grpSpPr>
          <p:cxnSp>
            <p:nvCxnSpPr>
              <p:cNvPr id="832" name="Google Shape;832;p29"/>
              <p:cNvCxnSpPr/>
              <p:nvPr/>
            </p:nvCxnSpPr>
            <p:spPr>
              <a:xfrm>
                <a:off x="4116580" y="1687261"/>
                <a:ext cx="0" cy="567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3" name="Google Shape;833;p29"/>
              <p:cNvCxnSpPr/>
              <p:nvPr/>
            </p:nvCxnSpPr>
            <p:spPr>
              <a:xfrm rot="10800000">
                <a:off x="3883186" y="1970346"/>
                <a:ext cx="465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4" name="Google Shape;834;p29"/>
              <p:cNvCxnSpPr/>
              <p:nvPr/>
            </p:nvCxnSpPr>
            <p:spPr>
              <a:xfrm flipH="1">
                <a:off x="3952046" y="1806534"/>
                <a:ext cx="329100" cy="328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835" name="Google Shape;835;p29"/>
              <p:cNvCxnSpPr/>
              <p:nvPr/>
            </p:nvCxnSpPr>
            <p:spPr>
              <a:xfrm rot="10800000">
                <a:off x="3952046" y="1806413"/>
                <a:ext cx="329100" cy="3285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sp>
          <p:nvSpPr>
            <p:cNvPr id="836" name="Google Shape;836;p29"/>
            <p:cNvSpPr/>
            <p:nvPr/>
          </p:nvSpPr>
          <p:spPr>
            <a:xfrm rot="5400000">
              <a:off x="7875937" y="205359"/>
              <a:ext cx="2357400" cy="1081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37" name="Google Shape;837;p29"/>
            <p:cNvSpPr/>
            <p:nvPr/>
          </p:nvSpPr>
          <p:spPr>
            <a:xfrm>
              <a:off x="8256025" y="4041150"/>
              <a:ext cx="1597200" cy="1597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8685375" y="2486050"/>
              <a:ext cx="218100" cy="2181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52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839" name="Google Shape;839;p29"/>
            <p:cNvCxnSpPr>
              <a:stCxn id="838" idx="0"/>
            </p:cNvCxnSpPr>
            <p:nvPr/>
          </p:nvCxnSpPr>
          <p:spPr>
            <a:xfrm rot="10800000">
              <a:off x="8794425" y="-569150"/>
              <a:ext cx="0" cy="3055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40" name="Google Shape;840;p29"/>
            <p:cNvGrpSpPr/>
            <p:nvPr/>
          </p:nvGrpSpPr>
          <p:grpSpPr>
            <a:xfrm>
              <a:off x="6983608" y="370222"/>
              <a:ext cx="1603833" cy="338561"/>
              <a:chOff x="294065" y="4525659"/>
              <a:chExt cx="1603833" cy="338561"/>
            </a:xfrm>
          </p:grpSpPr>
          <p:sp>
            <p:nvSpPr>
              <p:cNvPr id="841" name="Google Shape;841;p29"/>
              <p:cNvSpPr/>
              <p:nvPr/>
            </p:nvSpPr>
            <p:spPr>
              <a:xfrm>
                <a:off x="1275226" y="4525659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29"/>
              <p:cNvSpPr/>
              <p:nvPr/>
            </p:nvSpPr>
            <p:spPr>
              <a:xfrm>
                <a:off x="1079203" y="4525659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29"/>
              <p:cNvSpPr/>
              <p:nvPr/>
            </p:nvSpPr>
            <p:spPr>
              <a:xfrm>
                <a:off x="883181" y="4525659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29"/>
              <p:cNvSpPr/>
              <p:nvPr/>
            </p:nvSpPr>
            <p:spPr>
              <a:xfrm>
                <a:off x="686110" y="4525659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29"/>
              <p:cNvSpPr/>
              <p:nvPr/>
            </p:nvSpPr>
            <p:spPr>
              <a:xfrm>
                <a:off x="490088" y="4525659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29"/>
              <p:cNvSpPr/>
              <p:nvPr/>
            </p:nvSpPr>
            <p:spPr>
              <a:xfrm>
                <a:off x="294065" y="4525659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29"/>
              <p:cNvSpPr/>
              <p:nvPr/>
            </p:nvSpPr>
            <p:spPr>
              <a:xfrm>
                <a:off x="1275226" y="4679741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29"/>
              <p:cNvSpPr/>
              <p:nvPr/>
            </p:nvSpPr>
            <p:spPr>
              <a:xfrm>
                <a:off x="1079203" y="4679741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29"/>
              <p:cNvSpPr/>
              <p:nvPr/>
            </p:nvSpPr>
            <p:spPr>
              <a:xfrm>
                <a:off x="883181" y="4679741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29"/>
              <p:cNvSpPr/>
              <p:nvPr/>
            </p:nvSpPr>
            <p:spPr>
              <a:xfrm>
                <a:off x="686110" y="4679741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1" name="Google Shape;851;p29"/>
              <p:cNvSpPr/>
              <p:nvPr/>
            </p:nvSpPr>
            <p:spPr>
              <a:xfrm>
                <a:off x="490088" y="4679741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2" name="Google Shape;852;p29"/>
              <p:cNvSpPr/>
              <p:nvPr/>
            </p:nvSpPr>
            <p:spPr>
              <a:xfrm>
                <a:off x="294065" y="4679741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29"/>
              <p:cNvSpPr/>
              <p:nvPr/>
            </p:nvSpPr>
            <p:spPr>
              <a:xfrm>
                <a:off x="1275226" y="4833823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29"/>
              <p:cNvSpPr/>
              <p:nvPr/>
            </p:nvSpPr>
            <p:spPr>
              <a:xfrm>
                <a:off x="1079203" y="4833823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29"/>
              <p:cNvSpPr/>
              <p:nvPr/>
            </p:nvSpPr>
            <p:spPr>
              <a:xfrm>
                <a:off x="883181" y="4833823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29"/>
              <p:cNvSpPr/>
              <p:nvPr/>
            </p:nvSpPr>
            <p:spPr>
              <a:xfrm>
                <a:off x="686110" y="4833823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29"/>
              <p:cNvSpPr/>
              <p:nvPr/>
            </p:nvSpPr>
            <p:spPr>
              <a:xfrm>
                <a:off x="490088" y="4833823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29"/>
              <p:cNvSpPr/>
              <p:nvPr/>
            </p:nvSpPr>
            <p:spPr>
              <a:xfrm>
                <a:off x="294065" y="4833823"/>
                <a:ext cx="30399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29"/>
              <p:cNvSpPr/>
              <p:nvPr/>
            </p:nvSpPr>
            <p:spPr>
              <a:xfrm>
                <a:off x="1472301" y="4525659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29"/>
              <p:cNvSpPr/>
              <p:nvPr/>
            </p:nvSpPr>
            <p:spPr>
              <a:xfrm>
                <a:off x="1472301" y="4679741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29"/>
              <p:cNvSpPr/>
              <p:nvPr/>
            </p:nvSpPr>
            <p:spPr>
              <a:xfrm>
                <a:off x="1472301" y="4833823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29"/>
              <p:cNvSpPr/>
              <p:nvPr/>
            </p:nvSpPr>
            <p:spPr>
              <a:xfrm>
                <a:off x="1669376" y="4525659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29"/>
              <p:cNvSpPr/>
              <p:nvPr/>
            </p:nvSpPr>
            <p:spPr>
              <a:xfrm>
                <a:off x="1669376" y="4679741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29"/>
              <p:cNvSpPr/>
              <p:nvPr/>
            </p:nvSpPr>
            <p:spPr>
              <a:xfrm>
                <a:off x="1669376" y="4833823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29"/>
              <p:cNvSpPr/>
              <p:nvPr/>
            </p:nvSpPr>
            <p:spPr>
              <a:xfrm>
                <a:off x="1866451" y="4525659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9"/>
              <p:cNvSpPr/>
              <p:nvPr/>
            </p:nvSpPr>
            <p:spPr>
              <a:xfrm>
                <a:off x="1866451" y="4679741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29"/>
              <p:cNvSpPr/>
              <p:nvPr/>
            </p:nvSpPr>
            <p:spPr>
              <a:xfrm>
                <a:off x="1866451" y="4833823"/>
                <a:ext cx="31447" cy="30397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68" name="Google Shape;868;p29"/>
            <p:cNvGrpSpPr/>
            <p:nvPr/>
          </p:nvGrpSpPr>
          <p:grpSpPr>
            <a:xfrm>
              <a:off x="8539275" y="3791850"/>
              <a:ext cx="510300" cy="1105000"/>
              <a:chOff x="62646" y="2769450"/>
              <a:chExt cx="510300" cy="1105000"/>
            </a:xfrm>
          </p:grpSpPr>
          <p:sp>
            <p:nvSpPr>
              <p:cNvPr id="869" name="Google Shape;869;p29"/>
              <p:cNvSpPr/>
              <p:nvPr/>
            </p:nvSpPr>
            <p:spPr>
              <a:xfrm>
                <a:off x="62650" y="2769450"/>
                <a:ext cx="510275" cy="1105000"/>
              </a:xfrm>
              <a:custGeom>
                <a:avLst/>
                <a:gdLst/>
                <a:ahLst/>
                <a:cxnLst/>
                <a:rect l="l" t="t" r="r" b="b"/>
                <a:pathLst>
                  <a:path w="1331" h="891" extrusionOk="0">
                    <a:moveTo>
                      <a:pt x="0" y="0"/>
                    </a:moveTo>
                    <a:lnTo>
                      <a:pt x="1331" y="0"/>
                    </a:lnTo>
                    <a:lnTo>
                      <a:pt x="1331" y="891"/>
                    </a:lnTo>
                    <a:lnTo>
                      <a:pt x="0" y="89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70" name="Google Shape;870;p29"/>
              <p:cNvCxnSpPr/>
              <p:nvPr/>
            </p:nvCxnSpPr>
            <p:spPr>
              <a:xfrm>
                <a:off x="62646" y="2912597"/>
                <a:ext cx="51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871" name="Google Shape;871;p29"/>
              <p:cNvSpPr/>
              <p:nvPr/>
            </p:nvSpPr>
            <p:spPr>
              <a:xfrm>
                <a:off x="110652" y="2814829"/>
                <a:ext cx="41900" cy="42773"/>
              </a:xfrm>
              <a:custGeom>
                <a:avLst/>
                <a:gdLst/>
                <a:ahLst/>
                <a:cxnLst/>
                <a:rect l="l" t="t" r="r" b="b"/>
                <a:pathLst>
                  <a:path w="48" h="49" extrusionOk="0">
                    <a:moveTo>
                      <a:pt x="48" y="24"/>
                    </a:moveTo>
                    <a:cubicBezTo>
                      <a:pt x="48" y="28"/>
                      <a:pt x="47" y="32"/>
                      <a:pt x="45" y="36"/>
                    </a:cubicBezTo>
                    <a:cubicBezTo>
                      <a:pt x="43" y="39"/>
                      <a:pt x="39" y="43"/>
                      <a:pt x="36" y="45"/>
                    </a:cubicBezTo>
                    <a:cubicBezTo>
                      <a:pt x="32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2" y="1"/>
                      <a:pt x="36" y="3"/>
                    </a:cubicBezTo>
                    <a:cubicBezTo>
                      <a:pt x="39" y="5"/>
                      <a:pt x="43" y="8"/>
                      <a:pt x="45" y="12"/>
                    </a:cubicBezTo>
                    <a:cubicBezTo>
                      <a:pt x="47" y="16"/>
                      <a:pt x="48" y="20"/>
                      <a:pt x="48" y="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2150" tIns="0" rIns="9215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29"/>
              <p:cNvSpPr/>
              <p:nvPr/>
            </p:nvSpPr>
            <p:spPr>
              <a:xfrm>
                <a:off x="210164" y="2814829"/>
                <a:ext cx="42773" cy="42773"/>
              </a:xfrm>
              <a:custGeom>
                <a:avLst/>
                <a:gdLst/>
                <a:ahLst/>
                <a:cxnLst/>
                <a:rect l="l" t="t" r="r" b="b"/>
                <a:pathLst>
                  <a:path w="49" h="49" extrusionOk="0">
                    <a:moveTo>
                      <a:pt x="49" y="24"/>
                    </a:moveTo>
                    <a:cubicBezTo>
                      <a:pt x="49" y="28"/>
                      <a:pt x="48" y="32"/>
                      <a:pt x="46" y="36"/>
                    </a:cubicBezTo>
                    <a:cubicBezTo>
                      <a:pt x="43" y="39"/>
                      <a:pt x="40" y="43"/>
                      <a:pt x="37" y="45"/>
                    </a:cubicBezTo>
                    <a:cubicBezTo>
                      <a:pt x="33" y="47"/>
                      <a:pt x="29" y="49"/>
                      <a:pt x="25" y="49"/>
                    </a:cubicBezTo>
                    <a:cubicBezTo>
                      <a:pt x="20" y="49"/>
                      <a:pt x="15" y="47"/>
                      <a:pt x="12" y="45"/>
                    </a:cubicBezTo>
                    <a:cubicBezTo>
                      <a:pt x="8" y="43"/>
                      <a:pt x="6" y="39"/>
                      <a:pt x="4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4" y="12"/>
                    </a:cubicBezTo>
                    <a:cubicBezTo>
                      <a:pt x="6" y="8"/>
                      <a:pt x="8" y="5"/>
                      <a:pt x="12" y="3"/>
                    </a:cubicBezTo>
                    <a:cubicBezTo>
                      <a:pt x="15" y="1"/>
                      <a:pt x="20" y="0"/>
                      <a:pt x="25" y="0"/>
                    </a:cubicBezTo>
                    <a:cubicBezTo>
                      <a:pt x="29" y="0"/>
                      <a:pt x="33" y="1"/>
                      <a:pt x="37" y="3"/>
                    </a:cubicBezTo>
                    <a:cubicBezTo>
                      <a:pt x="40" y="5"/>
                      <a:pt x="44" y="8"/>
                      <a:pt x="46" y="12"/>
                    </a:cubicBezTo>
                    <a:cubicBezTo>
                      <a:pt x="48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2150" tIns="0" rIns="9215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29"/>
              <p:cNvSpPr/>
              <p:nvPr/>
            </p:nvSpPr>
            <p:spPr>
              <a:xfrm>
                <a:off x="309675" y="2814829"/>
                <a:ext cx="42773" cy="42773"/>
              </a:xfrm>
              <a:custGeom>
                <a:avLst/>
                <a:gdLst/>
                <a:ahLst/>
                <a:cxnLst/>
                <a:rect l="l" t="t" r="r" b="b"/>
                <a:pathLst>
                  <a:path w="49" h="49" extrusionOk="0">
                    <a:moveTo>
                      <a:pt x="49" y="24"/>
                    </a:moveTo>
                    <a:cubicBezTo>
                      <a:pt x="49" y="28"/>
                      <a:pt x="47" y="32"/>
                      <a:pt x="45" y="36"/>
                    </a:cubicBezTo>
                    <a:cubicBezTo>
                      <a:pt x="43" y="39"/>
                      <a:pt x="40" y="43"/>
                      <a:pt x="36" y="45"/>
                    </a:cubicBezTo>
                    <a:cubicBezTo>
                      <a:pt x="33" y="47"/>
                      <a:pt x="28" y="49"/>
                      <a:pt x="24" y="49"/>
                    </a:cubicBezTo>
                    <a:cubicBezTo>
                      <a:pt x="20" y="49"/>
                      <a:pt x="16" y="47"/>
                      <a:pt x="12" y="45"/>
                    </a:cubicBezTo>
                    <a:cubicBezTo>
                      <a:pt x="8" y="43"/>
                      <a:pt x="5" y="39"/>
                      <a:pt x="3" y="36"/>
                    </a:cubicBezTo>
                    <a:cubicBezTo>
                      <a:pt x="1" y="32"/>
                      <a:pt x="0" y="28"/>
                      <a:pt x="0" y="24"/>
                    </a:cubicBezTo>
                    <a:cubicBezTo>
                      <a:pt x="0" y="20"/>
                      <a:pt x="1" y="16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6" y="1"/>
                      <a:pt x="20" y="0"/>
                      <a:pt x="24" y="0"/>
                    </a:cubicBezTo>
                    <a:cubicBezTo>
                      <a:pt x="28" y="0"/>
                      <a:pt x="33" y="1"/>
                      <a:pt x="36" y="3"/>
                    </a:cubicBezTo>
                    <a:cubicBezTo>
                      <a:pt x="40" y="5"/>
                      <a:pt x="43" y="8"/>
                      <a:pt x="45" y="12"/>
                    </a:cubicBezTo>
                    <a:cubicBezTo>
                      <a:pt x="47" y="16"/>
                      <a:pt x="49" y="20"/>
                      <a:pt x="49" y="2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2150" tIns="0" rIns="9215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4" name="Google Shape;874;p29"/>
            <p:cNvSpPr/>
            <p:nvPr/>
          </p:nvSpPr>
          <p:spPr>
            <a:xfrm>
              <a:off x="7747075" y="4201550"/>
              <a:ext cx="683700" cy="683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913788" y="4463901"/>
              <a:ext cx="510299" cy="510299"/>
            </a:xfrm>
            <a:custGeom>
              <a:avLst/>
              <a:gdLst/>
              <a:ahLst/>
              <a:cxnLst/>
              <a:rect l="l" t="t" r="r" b="b"/>
              <a:pathLst>
                <a:path w="651" h="651" extrusionOk="0">
                  <a:moveTo>
                    <a:pt x="651" y="404"/>
                  </a:moveTo>
                  <a:lnTo>
                    <a:pt x="651" y="247"/>
                  </a:lnTo>
                  <a:lnTo>
                    <a:pt x="586" y="247"/>
                  </a:lnTo>
                  <a:cubicBezTo>
                    <a:pt x="580" y="230"/>
                    <a:pt x="573" y="213"/>
                    <a:pt x="565" y="197"/>
                  </a:cubicBezTo>
                  <a:lnTo>
                    <a:pt x="612" y="151"/>
                  </a:lnTo>
                  <a:lnTo>
                    <a:pt x="501" y="40"/>
                  </a:lnTo>
                  <a:lnTo>
                    <a:pt x="454" y="86"/>
                  </a:lnTo>
                  <a:cubicBezTo>
                    <a:pt x="438" y="78"/>
                    <a:pt x="422" y="71"/>
                    <a:pt x="404" y="66"/>
                  </a:cubicBezTo>
                  <a:lnTo>
                    <a:pt x="404" y="0"/>
                  </a:lnTo>
                  <a:lnTo>
                    <a:pt x="247" y="0"/>
                  </a:lnTo>
                  <a:lnTo>
                    <a:pt x="247" y="66"/>
                  </a:lnTo>
                  <a:cubicBezTo>
                    <a:pt x="230" y="71"/>
                    <a:pt x="213" y="78"/>
                    <a:pt x="197" y="86"/>
                  </a:cubicBezTo>
                  <a:lnTo>
                    <a:pt x="151" y="40"/>
                  </a:lnTo>
                  <a:lnTo>
                    <a:pt x="40" y="151"/>
                  </a:lnTo>
                  <a:lnTo>
                    <a:pt x="86" y="197"/>
                  </a:lnTo>
                  <a:cubicBezTo>
                    <a:pt x="78" y="213"/>
                    <a:pt x="71" y="230"/>
                    <a:pt x="66" y="247"/>
                  </a:cubicBezTo>
                  <a:lnTo>
                    <a:pt x="0" y="247"/>
                  </a:lnTo>
                  <a:lnTo>
                    <a:pt x="0" y="404"/>
                  </a:lnTo>
                  <a:lnTo>
                    <a:pt x="66" y="404"/>
                  </a:lnTo>
                  <a:cubicBezTo>
                    <a:pt x="71" y="422"/>
                    <a:pt x="78" y="438"/>
                    <a:pt x="86" y="454"/>
                  </a:cubicBezTo>
                  <a:lnTo>
                    <a:pt x="40" y="501"/>
                  </a:lnTo>
                  <a:lnTo>
                    <a:pt x="151" y="611"/>
                  </a:lnTo>
                  <a:lnTo>
                    <a:pt x="197" y="565"/>
                  </a:lnTo>
                  <a:cubicBezTo>
                    <a:pt x="213" y="573"/>
                    <a:pt x="230" y="580"/>
                    <a:pt x="247" y="586"/>
                  </a:cubicBezTo>
                  <a:lnTo>
                    <a:pt x="247" y="651"/>
                  </a:lnTo>
                  <a:lnTo>
                    <a:pt x="404" y="651"/>
                  </a:lnTo>
                  <a:lnTo>
                    <a:pt x="404" y="586"/>
                  </a:lnTo>
                  <a:cubicBezTo>
                    <a:pt x="422" y="580"/>
                    <a:pt x="439" y="573"/>
                    <a:pt x="454" y="565"/>
                  </a:cubicBezTo>
                  <a:lnTo>
                    <a:pt x="501" y="611"/>
                  </a:lnTo>
                  <a:lnTo>
                    <a:pt x="612" y="501"/>
                  </a:lnTo>
                  <a:lnTo>
                    <a:pt x="565" y="454"/>
                  </a:lnTo>
                  <a:cubicBezTo>
                    <a:pt x="573" y="438"/>
                    <a:pt x="580" y="422"/>
                    <a:pt x="586" y="404"/>
                  </a:cubicBezTo>
                  <a:lnTo>
                    <a:pt x="651" y="404"/>
                  </a:lnTo>
                  <a:moveTo>
                    <a:pt x="325" y="440"/>
                  </a:moveTo>
                  <a:cubicBezTo>
                    <a:pt x="262" y="440"/>
                    <a:pt x="210" y="389"/>
                    <a:pt x="210" y="325"/>
                  </a:cubicBezTo>
                  <a:cubicBezTo>
                    <a:pt x="210" y="262"/>
                    <a:pt x="262" y="211"/>
                    <a:pt x="325" y="211"/>
                  </a:cubicBezTo>
                  <a:cubicBezTo>
                    <a:pt x="389" y="211"/>
                    <a:pt x="440" y="262"/>
                    <a:pt x="440" y="325"/>
                  </a:cubicBezTo>
                  <a:cubicBezTo>
                    <a:pt x="440" y="389"/>
                    <a:pt x="389" y="440"/>
                    <a:pt x="325" y="4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4"/>
          <p:cNvGrpSpPr/>
          <p:nvPr/>
        </p:nvGrpSpPr>
        <p:grpSpPr>
          <a:xfrm>
            <a:off x="-309865" y="-411725"/>
            <a:ext cx="10330243" cy="7146808"/>
            <a:chOff x="-309865" y="-411725"/>
            <a:chExt cx="10330243" cy="7146808"/>
          </a:xfrm>
        </p:grpSpPr>
        <p:sp>
          <p:nvSpPr>
            <p:cNvPr id="56" name="Google Shape;56;p4"/>
            <p:cNvSpPr/>
            <p:nvPr/>
          </p:nvSpPr>
          <p:spPr>
            <a:xfrm>
              <a:off x="7662979" y="-411725"/>
              <a:ext cx="2357400" cy="10812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 rot="5400437">
              <a:off x="-777265" y="4845233"/>
              <a:ext cx="2357400" cy="1422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58" name="Google Shape;58;p4"/>
            <p:cNvGrpSpPr/>
            <p:nvPr/>
          </p:nvGrpSpPr>
          <p:grpSpPr>
            <a:xfrm rot="5400118">
              <a:off x="8287813" y="605069"/>
              <a:ext cx="1012608" cy="492643"/>
              <a:chOff x="5354280" y="2120400"/>
              <a:chExt cx="347760" cy="16920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5691240" y="2120400"/>
                <a:ext cx="1080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5623920" y="2120400"/>
                <a:ext cx="1044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5556600" y="2120400"/>
                <a:ext cx="1044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4"/>
              <p:cNvSpPr/>
              <p:nvPr/>
            </p:nvSpPr>
            <p:spPr>
              <a:xfrm>
                <a:off x="5488920" y="2120400"/>
                <a:ext cx="1080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4"/>
              <p:cNvSpPr/>
              <p:nvPr/>
            </p:nvSpPr>
            <p:spPr>
              <a:xfrm>
                <a:off x="5421600" y="2120400"/>
                <a:ext cx="1044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5354280" y="2120400"/>
                <a:ext cx="1044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4"/>
              <p:cNvSpPr/>
              <p:nvPr/>
            </p:nvSpPr>
            <p:spPr>
              <a:xfrm>
                <a:off x="5691240" y="2173320"/>
                <a:ext cx="1080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5623920" y="2173320"/>
                <a:ext cx="1044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7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5556600" y="2173320"/>
                <a:ext cx="1044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5488920" y="2173320"/>
                <a:ext cx="1080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7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4"/>
              <p:cNvSpPr/>
              <p:nvPr/>
            </p:nvSpPr>
            <p:spPr>
              <a:xfrm>
                <a:off x="5421600" y="2173320"/>
                <a:ext cx="1044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5354280" y="2173320"/>
                <a:ext cx="1044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7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4"/>
              <p:cNvSpPr/>
              <p:nvPr/>
            </p:nvSpPr>
            <p:spPr>
              <a:xfrm>
                <a:off x="5691240" y="2226240"/>
                <a:ext cx="1080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5623920" y="2226240"/>
                <a:ext cx="1044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4" y="0"/>
                      <a:pt x="29" y="6"/>
                      <a:pt x="29" y="15"/>
                    </a:cubicBezTo>
                    <a:cubicBezTo>
                      <a:pt x="29" y="23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5556600" y="2226240"/>
                <a:ext cx="1044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5488920" y="2226240"/>
                <a:ext cx="1080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30" y="6"/>
                      <a:pt x="30" y="15"/>
                    </a:cubicBezTo>
                    <a:cubicBezTo>
                      <a:pt x="30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5421600" y="2226240"/>
                <a:ext cx="1044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7" y="0"/>
                      <a:pt x="15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5354280" y="2226240"/>
                <a:ext cx="1044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5"/>
                    </a:moveTo>
                    <a:cubicBezTo>
                      <a:pt x="0" y="7"/>
                      <a:pt x="6" y="0"/>
                      <a:pt x="14" y="0"/>
                    </a:cubicBezTo>
                    <a:cubicBezTo>
                      <a:pt x="23" y="0"/>
                      <a:pt x="29" y="6"/>
                      <a:pt x="29" y="15"/>
                    </a:cubicBezTo>
                    <a:cubicBezTo>
                      <a:pt x="29" y="23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5691240" y="2279160"/>
                <a:ext cx="1080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4"/>
                    </a:moveTo>
                    <a:cubicBezTo>
                      <a:pt x="0" y="6"/>
                      <a:pt x="7" y="0"/>
                      <a:pt x="15" y="0"/>
                    </a:cubicBezTo>
                    <a:cubicBezTo>
                      <a:pt x="23" y="0"/>
                      <a:pt x="30" y="5"/>
                      <a:pt x="30" y="14"/>
                    </a:cubicBezTo>
                    <a:cubicBezTo>
                      <a:pt x="30" y="22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5623920" y="2279160"/>
                <a:ext cx="1044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4"/>
                    </a:moveTo>
                    <a:cubicBezTo>
                      <a:pt x="0" y="6"/>
                      <a:pt x="7" y="0"/>
                      <a:pt x="15" y="0"/>
                    </a:cubicBezTo>
                    <a:cubicBezTo>
                      <a:pt x="24" y="0"/>
                      <a:pt x="29" y="5"/>
                      <a:pt x="29" y="14"/>
                    </a:cubicBezTo>
                    <a:cubicBezTo>
                      <a:pt x="29" y="22"/>
                      <a:pt x="24" y="29"/>
                      <a:pt x="15" y="29"/>
                    </a:cubicBezTo>
                    <a:cubicBezTo>
                      <a:pt x="7" y="29"/>
                      <a:pt x="0" y="23"/>
                      <a:pt x="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5556600" y="2279160"/>
                <a:ext cx="1044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4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3" y="0"/>
                      <a:pt x="29" y="5"/>
                      <a:pt x="29" y="14"/>
                    </a:cubicBezTo>
                    <a:cubicBezTo>
                      <a:pt x="29" y="22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5488920" y="2279160"/>
                <a:ext cx="1080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30" h="29" extrusionOk="0">
                    <a:moveTo>
                      <a:pt x="0" y="14"/>
                    </a:moveTo>
                    <a:cubicBezTo>
                      <a:pt x="0" y="6"/>
                      <a:pt x="7" y="0"/>
                      <a:pt x="15" y="0"/>
                    </a:cubicBezTo>
                    <a:cubicBezTo>
                      <a:pt x="23" y="0"/>
                      <a:pt x="30" y="5"/>
                      <a:pt x="30" y="14"/>
                    </a:cubicBezTo>
                    <a:cubicBezTo>
                      <a:pt x="30" y="22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5421600" y="2279160"/>
                <a:ext cx="1044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4"/>
                    </a:moveTo>
                    <a:cubicBezTo>
                      <a:pt x="0" y="6"/>
                      <a:pt x="7" y="0"/>
                      <a:pt x="15" y="0"/>
                    </a:cubicBezTo>
                    <a:cubicBezTo>
                      <a:pt x="23" y="0"/>
                      <a:pt x="29" y="5"/>
                      <a:pt x="29" y="14"/>
                    </a:cubicBezTo>
                    <a:cubicBezTo>
                      <a:pt x="29" y="22"/>
                      <a:pt x="23" y="29"/>
                      <a:pt x="15" y="29"/>
                    </a:cubicBezTo>
                    <a:cubicBezTo>
                      <a:pt x="7" y="29"/>
                      <a:pt x="0" y="23"/>
                      <a:pt x="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5354280" y="2279160"/>
                <a:ext cx="10440" cy="10440"/>
              </a:xfrm>
              <a:custGeom>
                <a:avLst/>
                <a:gdLst/>
                <a:ahLst/>
                <a:cxnLst/>
                <a:rect l="l" t="t" r="r" b="b"/>
                <a:pathLst>
                  <a:path w="29" h="29" extrusionOk="0">
                    <a:moveTo>
                      <a:pt x="0" y="14"/>
                    </a:moveTo>
                    <a:cubicBezTo>
                      <a:pt x="0" y="6"/>
                      <a:pt x="6" y="0"/>
                      <a:pt x="14" y="0"/>
                    </a:cubicBezTo>
                    <a:cubicBezTo>
                      <a:pt x="23" y="0"/>
                      <a:pt x="29" y="5"/>
                      <a:pt x="29" y="14"/>
                    </a:cubicBezTo>
                    <a:cubicBezTo>
                      <a:pt x="29" y="22"/>
                      <a:pt x="23" y="29"/>
                      <a:pt x="14" y="29"/>
                    </a:cubicBezTo>
                    <a:cubicBezTo>
                      <a:pt x="6" y="29"/>
                      <a:pt x="0" y="23"/>
                      <a:pt x="0" y="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"/>
          <p:cNvSpPr txBox="1">
            <a:spLocks noGrp="1"/>
          </p:cNvSpPr>
          <p:nvPr>
            <p:ph type="body" idx="1"/>
          </p:nvPr>
        </p:nvSpPr>
        <p:spPr>
          <a:xfrm>
            <a:off x="720000" y="1150525"/>
            <a:ext cx="77040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5916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62" r:id="rId4"/>
    <p:sldLayoutId id="2147483674" r:id="rId5"/>
    <p:sldLayoutId id="2147483675" r:id="rId6"/>
    <p:sldLayoutId id="214748368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78" name="Google Shape;878;p3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eppd.bappenas.go.id/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3"/>
          <p:cNvSpPr txBox="1">
            <a:spLocks noGrp="1"/>
          </p:cNvSpPr>
          <p:nvPr>
            <p:ph type="ctrTitle"/>
          </p:nvPr>
        </p:nvSpPr>
        <p:spPr>
          <a:xfrm>
            <a:off x="713225" y="1255325"/>
            <a:ext cx="5177100" cy="17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anrope Light"/>
                <a:ea typeface="Manrope Light"/>
                <a:cs typeface="Manrope Light"/>
                <a:sym typeface="Manrope Light"/>
              </a:rPr>
              <a:t>Aplikasi</a:t>
            </a:r>
            <a:r>
              <a:rPr lang="en-US" dirty="0">
                <a:latin typeface="Manrope Light"/>
                <a:ea typeface="Manrope Light"/>
                <a:cs typeface="Manrope Light"/>
                <a:sym typeface="Manrope Light"/>
              </a:rPr>
              <a:t> Web </a:t>
            </a:r>
            <a:r>
              <a:rPr lang="en-US" dirty="0" err="1">
                <a:latin typeface="Manrope Light"/>
                <a:ea typeface="Manrope Light"/>
                <a:cs typeface="Manrope Light"/>
                <a:sym typeface="Manrope Light"/>
              </a:rPr>
              <a:t>Direktorat</a:t>
            </a:r>
            <a:r>
              <a:rPr lang="en-US" dirty="0">
                <a:latin typeface="Manrope Light"/>
                <a:ea typeface="Manrope Light"/>
                <a:cs typeface="Manrope Light"/>
                <a:sym typeface="Manrope Light"/>
              </a:rPr>
              <a:t> PEPPD</a:t>
            </a:r>
            <a:endParaRPr dirty="0"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888" name="Google Shape;888;p33"/>
          <p:cNvSpPr/>
          <p:nvPr/>
        </p:nvSpPr>
        <p:spPr>
          <a:xfrm rot="-5400000">
            <a:off x="5960004" y="-463975"/>
            <a:ext cx="2357400" cy="1081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89" name="Google Shape;889;p33"/>
          <p:cNvGrpSpPr/>
          <p:nvPr/>
        </p:nvGrpSpPr>
        <p:grpSpPr>
          <a:xfrm>
            <a:off x="5694491" y="2184438"/>
            <a:ext cx="3186709" cy="2799521"/>
            <a:chOff x="5694491" y="2184438"/>
            <a:chExt cx="3186709" cy="2799521"/>
          </a:xfrm>
        </p:grpSpPr>
        <p:grpSp>
          <p:nvGrpSpPr>
            <p:cNvPr id="890" name="Google Shape;890;p33"/>
            <p:cNvGrpSpPr/>
            <p:nvPr/>
          </p:nvGrpSpPr>
          <p:grpSpPr>
            <a:xfrm>
              <a:off x="5694491" y="2184438"/>
              <a:ext cx="2894034" cy="2799521"/>
              <a:chOff x="5694491" y="2184438"/>
              <a:chExt cx="2894034" cy="2799521"/>
            </a:xfrm>
          </p:grpSpPr>
          <p:grpSp>
            <p:nvGrpSpPr>
              <p:cNvPr id="891" name="Google Shape;891;p33"/>
              <p:cNvGrpSpPr/>
              <p:nvPr/>
            </p:nvGrpSpPr>
            <p:grpSpPr>
              <a:xfrm>
                <a:off x="7996879" y="2184438"/>
                <a:ext cx="591646" cy="720033"/>
                <a:chOff x="3883186" y="1687261"/>
                <a:chExt cx="465900" cy="567000"/>
              </a:xfrm>
            </p:grpSpPr>
            <p:cxnSp>
              <p:nvCxnSpPr>
                <p:cNvPr id="892" name="Google Shape;892;p33"/>
                <p:cNvCxnSpPr/>
                <p:nvPr/>
              </p:nvCxnSpPr>
              <p:spPr>
                <a:xfrm>
                  <a:off x="4116580" y="1687261"/>
                  <a:ext cx="0" cy="567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3" name="Google Shape;893;p33"/>
                <p:cNvCxnSpPr/>
                <p:nvPr/>
              </p:nvCxnSpPr>
              <p:spPr>
                <a:xfrm rot="10800000">
                  <a:off x="3883186" y="1970346"/>
                  <a:ext cx="465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4" name="Google Shape;894;p33"/>
                <p:cNvCxnSpPr/>
                <p:nvPr/>
              </p:nvCxnSpPr>
              <p:spPr>
                <a:xfrm flipH="1">
                  <a:off x="3952046" y="1806534"/>
                  <a:ext cx="329100" cy="328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5" name="Google Shape;895;p33"/>
                <p:cNvCxnSpPr/>
                <p:nvPr/>
              </p:nvCxnSpPr>
              <p:spPr>
                <a:xfrm rot="10800000">
                  <a:off x="3952046" y="1806413"/>
                  <a:ext cx="329100" cy="328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896" name="Google Shape;896;p33"/>
              <p:cNvGrpSpPr/>
              <p:nvPr/>
            </p:nvGrpSpPr>
            <p:grpSpPr>
              <a:xfrm>
                <a:off x="5694491" y="4263925"/>
                <a:ext cx="591646" cy="720033"/>
                <a:chOff x="3883186" y="1687261"/>
                <a:chExt cx="465900" cy="567000"/>
              </a:xfrm>
            </p:grpSpPr>
            <p:cxnSp>
              <p:nvCxnSpPr>
                <p:cNvPr id="897" name="Google Shape;897;p33"/>
                <p:cNvCxnSpPr/>
                <p:nvPr/>
              </p:nvCxnSpPr>
              <p:spPr>
                <a:xfrm>
                  <a:off x="4116580" y="1687261"/>
                  <a:ext cx="0" cy="567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8" name="Google Shape;898;p33"/>
                <p:cNvCxnSpPr/>
                <p:nvPr/>
              </p:nvCxnSpPr>
              <p:spPr>
                <a:xfrm rot="10800000">
                  <a:off x="3883186" y="1970346"/>
                  <a:ext cx="465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9" name="Google Shape;899;p33"/>
                <p:cNvCxnSpPr/>
                <p:nvPr/>
              </p:nvCxnSpPr>
              <p:spPr>
                <a:xfrm flipH="1">
                  <a:off x="3952046" y="1806534"/>
                  <a:ext cx="329100" cy="328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00" name="Google Shape;900;p33"/>
                <p:cNvCxnSpPr/>
                <p:nvPr/>
              </p:nvCxnSpPr>
              <p:spPr>
                <a:xfrm rot="10800000">
                  <a:off x="3952046" y="1806413"/>
                  <a:ext cx="329100" cy="328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901" name="Google Shape;901;p33"/>
            <p:cNvGrpSpPr/>
            <p:nvPr/>
          </p:nvGrpSpPr>
          <p:grpSpPr>
            <a:xfrm>
              <a:off x="6846808" y="2758450"/>
              <a:ext cx="2034392" cy="2073275"/>
              <a:chOff x="6846808" y="2758450"/>
              <a:chExt cx="2034392" cy="2073275"/>
            </a:xfrm>
          </p:grpSpPr>
          <p:grpSp>
            <p:nvGrpSpPr>
              <p:cNvPr id="902" name="Google Shape;902;p33"/>
              <p:cNvGrpSpPr/>
              <p:nvPr/>
            </p:nvGrpSpPr>
            <p:grpSpPr>
              <a:xfrm>
                <a:off x="7821600" y="4151575"/>
                <a:ext cx="1059600" cy="508800"/>
                <a:chOff x="7250950" y="3409525"/>
                <a:chExt cx="1059600" cy="508800"/>
              </a:xfrm>
            </p:grpSpPr>
            <p:sp>
              <p:nvSpPr>
                <p:cNvPr id="903" name="Google Shape;903;p33"/>
                <p:cNvSpPr/>
                <p:nvPr/>
              </p:nvSpPr>
              <p:spPr>
                <a:xfrm>
                  <a:off x="7250950" y="3409525"/>
                  <a:ext cx="1059600" cy="508800"/>
                </a:xfrm>
                <a:prstGeom prst="roundRect">
                  <a:avLst>
                    <a:gd name="adj" fmla="val 16667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cxnSp>
              <p:nvCxnSpPr>
                <p:cNvPr id="904" name="Google Shape;904;p33"/>
                <p:cNvCxnSpPr/>
                <p:nvPr/>
              </p:nvCxnSpPr>
              <p:spPr>
                <a:xfrm rot="10800000" flipH="1">
                  <a:off x="7664211" y="3572500"/>
                  <a:ext cx="557100" cy="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905" name="Google Shape;905;p33"/>
                <p:cNvSpPr/>
                <p:nvPr/>
              </p:nvSpPr>
              <p:spPr>
                <a:xfrm>
                  <a:off x="7340188" y="3529825"/>
                  <a:ext cx="268200" cy="2682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cxnSp>
              <p:nvCxnSpPr>
                <p:cNvPr id="906" name="Google Shape;906;p33"/>
                <p:cNvCxnSpPr/>
                <p:nvPr/>
              </p:nvCxnSpPr>
              <p:spPr>
                <a:xfrm rot="10800000" flipH="1">
                  <a:off x="7664211" y="3636750"/>
                  <a:ext cx="557100" cy="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07" name="Google Shape;907;p33"/>
                <p:cNvCxnSpPr/>
                <p:nvPr/>
              </p:nvCxnSpPr>
              <p:spPr>
                <a:xfrm rot="10800000" flipH="1">
                  <a:off x="7664211" y="3765650"/>
                  <a:ext cx="557100" cy="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08" name="Google Shape;908;p33"/>
                <p:cNvCxnSpPr/>
                <p:nvPr/>
              </p:nvCxnSpPr>
              <p:spPr>
                <a:xfrm rot="10800000" flipH="1">
                  <a:off x="7664211" y="3701200"/>
                  <a:ext cx="557100" cy="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09" name="Google Shape;909;p33"/>
              <p:cNvGrpSpPr/>
              <p:nvPr/>
            </p:nvGrpSpPr>
            <p:grpSpPr>
              <a:xfrm>
                <a:off x="6891059" y="2758450"/>
                <a:ext cx="591653" cy="1081200"/>
                <a:chOff x="7224259" y="2787025"/>
                <a:chExt cx="591653" cy="1081200"/>
              </a:xfrm>
            </p:grpSpPr>
            <p:sp>
              <p:nvSpPr>
                <p:cNvPr id="910" name="Google Shape;910;p33"/>
                <p:cNvSpPr/>
                <p:nvPr/>
              </p:nvSpPr>
              <p:spPr>
                <a:xfrm>
                  <a:off x="7224263" y="2787025"/>
                  <a:ext cx="591649" cy="108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" h="891" extrusionOk="0">
                      <a:moveTo>
                        <a:pt x="0" y="0"/>
                      </a:moveTo>
                      <a:lnTo>
                        <a:pt x="1331" y="0"/>
                      </a:lnTo>
                      <a:lnTo>
                        <a:pt x="1331" y="891"/>
                      </a:lnTo>
                      <a:lnTo>
                        <a:pt x="0" y="8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911" name="Google Shape;911;p33"/>
                <p:cNvCxnSpPr/>
                <p:nvPr/>
              </p:nvCxnSpPr>
              <p:spPr>
                <a:xfrm>
                  <a:off x="7224259" y="2930184"/>
                  <a:ext cx="59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912" name="Google Shape;912;p33"/>
                <p:cNvSpPr/>
                <p:nvPr/>
              </p:nvSpPr>
              <p:spPr>
                <a:xfrm>
                  <a:off x="7272265" y="2832416"/>
                  <a:ext cx="41900" cy="4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9" extrusionOk="0">
                      <a:moveTo>
                        <a:pt x="48" y="24"/>
                      </a:moveTo>
                      <a:cubicBezTo>
                        <a:pt x="48" y="28"/>
                        <a:pt x="47" y="32"/>
                        <a:pt x="45" y="36"/>
                      </a:cubicBezTo>
                      <a:cubicBezTo>
                        <a:pt x="43" y="39"/>
                        <a:pt x="39" y="43"/>
                        <a:pt x="36" y="45"/>
                      </a:cubicBezTo>
                      <a:cubicBezTo>
                        <a:pt x="32" y="47"/>
                        <a:pt x="28" y="49"/>
                        <a:pt x="24" y="49"/>
                      </a:cubicBezTo>
                      <a:cubicBezTo>
                        <a:pt x="20" y="49"/>
                        <a:pt x="16" y="47"/>
                        <a:pt x="12" y="45"/>
                      </a:cubicBezTo>
                      <a:cubicBezTo>
                        <a:pt x="8" y="43"/>
                        <a:pt x="5" y="39"/>
                        <a:pt x="3" y="36"/>
                      </a:cubicBezTo>
                      <a:cubicBezTo>
                        <a:pt x="1" y="32"/>
                        <a:pt x="0" y="28"/>
                        <a:pt x="0" y="24"/>
                      </a:cubicBezTo>
                      <a:cubicBezTo>
                        <a:pt x="0" y="20"/>
                        <a:pt x="1" y="16"/>
                        <a:pt x="3" y="12"/>
                      </a:cubicBezTo>
                      <a:cubicBezTo>
                        <a:pt x="5" y="8"/>
                        <a:pt x="8" y="5"/>
                        <a:pt x="12" y="3"/>
                      </a:cubicBezTo>
                      <a:cubicBezTo>
                        <a:pt x="16" y="1"/>
                        <a:pt x="20" y="0"/>
                        <a:pt x="24" y="0"/>
                      </a:cubicBezTo>
                      <a:cubicBezTo>
                        <a:pt x="28" y="0"/>
                        <a:pt x="32" y="1"/>
                        <a:pt x="36" y="3"/>
                      </a:cubicBezTo>
                      <a:cubicBezTo>
                        <a:pt x="39" y="5"/>
                        <a:pt x="43" y="8"/>
                        <a:pt x="45" y="12"/>
                      </a:cubicBezTo>
                      <a:cubicBezTo>
                        <a:pt x="47" y="16"/>
                        <a:pt x="48" y="20"/>
                        <a:pt x="48" y="24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0" rIns="9215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3" name="Google Shape;913;p33"/>
                <p:cNvSpPr/>
                <p:nvPr/>
              </p:nvSpPr>
              <p:spPr>
                <a:xfrm>
                  <a:off x="7371776" y="2832416"/>
                  <a:ext cx="42773" cy="4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49" extrusionOk="0">
                      <a:moveTo>
                        <a:pt x="49" y="24"/>
                      </a:moveTo>
                      <a:cubicBezTo>
                        <a:pt x="49" y="28"/>
                        <a:pt x="48" y="32"/>
                        <a:pt x="46" y="36"/>
                      </a:cubicBezTo>
                      <a:cubicBezTo>
                        <a:pt x="43" y="39"/>
                        <a:pt x="40" y="43"/>
                        <a:pt x="37" y="45"/>
                      </a:cubicBezTo>
                      <a:cubicBezTo>
                        <a:pt x="33" y="47"/>
                        <a:pt x="29" y="49"/>
                        <a:pt x="25" y="49"/>
                      </a:cubicBezTo>
                      <a:cubicBezTo>
                        <a:pt x="20" y="49"/>
                        <a:pt x="15" y="47"/>
                        <a:pt x="12" y="45"/>
                      </a:cubicBezTo>
                      <a:cubicBezTo>
                        <a:pt x="8" y="43"/>
                        <a:pt x="6" y="39"/>
                        <a:pt x="4" y="36"/>
                      </a:cubicBezTo>
                      <a:cubicBezTo>
                        <a:pt x="1" y="32"/>
                        <a:pt x="0" y="28"/>
                        <a:pt x="0" y="24"/>
                      </a:cubicBezTo>
                      <a:cubicBezTo>
                        <a:pt x="0" y="20"/>
                        <a:pt x="1" y="16"/>
                        <a:pt x="4" y="12"/>
                      </a:cubicBezTo>
                      <a:cubicBezTo>
                        <a:pt x="6" y="8"/>
                        <a:pt x="8" y="5"/>
                        <a:pt x="12" y="3"/>
                      </a:cubicBezTo>
                      <a:cubicBezTo>
                        <a:pt x="15" y="1"/>
                        <a:pt x="20" y="0"/>
                        <a:pt x="25" y="0"/>
                      </a:cubicBezTo>
                      <a:cubicBezTo>
                        <a:pt x="29" y="0"/>
                        <a:pt x="33" y="1"/>
                        <a:pt x="37" y="3"/>
                      </a:cubicBezTo>
                      <a:cubicBezTo>
                        <a:pt x="40" y="5"/>
                        <a:pt x="44" y="8"/>
                        <a:pt x="46" y="12"/>
                      </a:cubicBezTo>
                      <a:cubicBezTo>
                        <a:pt x="48" y="16"/>
                        <a:pt x="49" y="20"/>
                        <a:pt x="49" y="24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0" rIns="9215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4" name="Google Shape;914;p33"/>
                <p:cNvSpPr/>
                <p:nvPr/>
              </p:nvSpPr>
              <p:spPr>
                <a:xfrm>
                  <a:off x="7471288" y="2832416"/>
                  <a:ext cx="42773" cy="4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49" extrusionOk="0">
                      <a:moveTo>
                        <a:pt x="49" y="24"/>
                      </a:moveTo>
                      <a:cubicBezTo>
                        <a:pt x="49" y="28"/>
                        <a:pt x="47" y="32"/>
                        <a:pt x="45" y="36"/>
                      </a:cubicBezTo>
                      <a:cubicBezTo>
                        <a:pt x="43" y="39"/>
                        <a:pt x="40" y="43"/>
                        <a:pt x="36" y="45"/>
                      </a:cubicBezTo>
                      <a:cubicBezTo>
                        <a:pt x="33" y="47"/>
                        <a:pt x="28" y="49"/>
                        <a:pt x="24" y="49"/>
                      </a:cubicBezTo>
                      <a:cubicBezTo>
                        <a:pt x="20" y="49"/>
                        <a:pt x="16" y="47"/>
                        <a:pt x="12" y="45"/>
                      </a:cubicBezTo>
                      <a:cubicBezTo>
                        <a:pt x="8" y="43"/>
                        <a:pt x="5" y="39"/>
                        <a:pt x="3" y="36"/>
                      </a:cubicBezTo>
                      <a:cubicBezTo>
                        <a:pt x="1" y="32"/>
                        <a:pt x="0" y="28"/>
                        <a:pt x="0" y="24"/>
                      </a:cubicBezTo>
                      <a:cubicBezTo>
                        <a:pt x="0" y="20"/>
                        <a:pt x="1" y="16"/>
                        <a:pt x="3" y="12"/>
                      </a:cubicBezTo>
                      <a:cubicBezTo>
                        <a:pt x="5" y="8"/>
                        <a:pt x="8" y="5"/>
                        <a:pt x="12" y="3"/>
                      </a:cubicBezTo>
                      <a:cubicBezTo>
                        <a:pt x="16" y="1"/>
                        <a:pt x="20" y="0"/>
                        <a:pt x="24" y="0"/>
                      </a:cubicBezTo>
                      <a:cubicBezTo>
                        <a:pt x="28" y="0"/>
                        <a:pt x="33" y="1"/>
                        <a:pt x="36" y="3"/>
                      </a:cubicBezTo>
                      <a:cubicBezTo>
                        <a:pt x="40" y="5"/>
                        <a:pt x="43" y="8"/>
                        <a:pt x="45" y="12"/>
                      </a:cubicBezTo>
                      <a:cubicBezTo>
                        <a:pt x="47" y="16"/>
                        <a:pt x="49" y="20"/>
                        <a:pt x="49" y="24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0" rIns="9215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5" name="Google Shape;915;p33"/>
              <p:cNvGrpSpPr/>
              <p:nvPr/>
            </p:nvGrpSpPr>
            <p:grpSpPr>
              <a:xfrm>
                <a:off x="7769118" y="3326074"/>
                <a:ext cx="661665" cy="348296"/>
                <a:chOff x="7965318" y="3354649"/>
                <a:chExt cx="661665" cy="348296"/>
              </a:xfrm>
            </p:grpSpPr>
            <p:sp>
              <p:nvSpPr>
                <p:cNvPr id="916" name="Google Shape;916;p33"/>
                <p:cNvSpPr/>
                <p:nvPr/>
              </p:nvSpPr>
              <p:spPr>
                <a:xfrm>
                  <a:off x="7965318" y="3354649"/>
                  <a:ext cx="661665" cy="348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399" extrusionOk="0">
                      <a:moveTo>
                        <a:pt x="0" y="0"/>
                      </a:moveTo>
                      <a:lnTo>
                        <a:pt x="758" y="0"/>
                      </a:lnTo>
                      <a:lnTo>
                        <a:pt x="758" y="399"/>
                      </a:lnTo>
                      <a:lnTo>
                        <a:pt x="0" y="3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7" name="Google Shape;917;p33"/>
                <p:cNvSpPr/>
                <p:nvPr/>
              </p:nvSpPr>
              <p:spPr>
                <a:xfrm>
                  <a:off x="8113713" y="3437577"/>
                  <a:ext cx="105622" cy="182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209" fill="none" extrusionOk="0">
                      <a:moveTo>
                        <a:pt x="121" y="0"/>
                      </a:moveTo>
                      <a:lnTo>
                        <a:pt x="0" y="104"/>
                      </a:lnTo>
                      <a:lnTo>
                        <a:pt x="121" y="20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2150" tIns="28075" rIns="92150" bIns="280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8" name="Google Shape;918;p33"/>
                <p:cNvSpPr/>
                <p:nvPr/>
              </p:nvSpPr>
              <p:spPr>
                <a:xfrm>
                  <a:off x="8372967" y="3437577"/>
                  <a:ext cx="105622" cy="182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209" fill="none" extrusionOk="0">
                      <a:moveTo>
                        <a:pt x="0" y="0"/>
                      </a:moveTo>
                      <a:lnTo>
                        <a:pt x="121" y="104"/>
                      </a:lnTo>
                      <a:lnTo>
                        <a:pt x="0" y="20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2150" tIns="28075" rIns="92150" bIns="280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919" name="Google Shape;919;p33"/>
                <p:cNvCxnSpPr/>
                <p:nvPr/>
              </p:nvCxnSpPr>
              <p:spPr>
                <a:xfrm flipH="1">
                  <a:off x="8269156" y="3437577"/>
                  <a:ext cx="61038" cy="18268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20" name="Google Shape;920;p33"/>
              <p:cNvGrpSpPr/>
              <p:nvPr/>
            </p:nvGrpSpPr>
            <p:grpSpPr>
              <a:xfrm>
                <a:off x="6846808" y="4151575"/>
                <a:ext cx="680150" cy="680150"/>
                <a:chOff x="5268533" y="3923850"/>
                <a:chExt cx="680150" cy="680150"/>
              </a:xfrm>
            </p:grpSpPr>
            <p:sp>
              <p:nvSpPr>
                <p:cNvPr id="921" name="Google Shape;921;p33"/>
                <p:cNvSpPr/>
                <p:nvPr/>
              </p:nvSpPr>
              <p:spPr>
                <a:xfrm>
                  <a:off x="5268533" y="3923850"/>
                  <a:ext cx="680150" cy="6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" h="693" extrusionOk="0">
                      <a:moveTo>
                        <a:pt x="693" y="346"/>
                      </a:moveTo>
                      <a:cubicBezTo>
                        <a:pt x="693" y="407"/>
                        <a:pt x="677" y="467"/>
                        <a:pt x="647" y="519"/>
                      </a:cubicBezTo>
                      <a:cubicBezTo>
                        <a:pt x="617" y="572"/>
                        <a:pt x="573" y="616"/>
                        <a:pt x="520" y="646"/>
                      </a:cubicBezTo>
                      <a:cubicBezTo>
                        <a:pt x="467" y="677"/>
                        <a:pt x="408" y="693"/>
                        <a:pt x="347" y="693"/>
                      </a:cubicBezTo>
                      <a:cubicBezTo>
                        <a:pt x="286" y="693"/>
                        <a:pt x="226" y="677"/>
                        <a:pt x="174" y="646"/>
                      </a:cubicBezTo>
                      <a:cubicBezTo>
                        <a:pt x="121" y="616"/>
                        <a:pt x="77" y="572"/>
                        <a:pt x="47" y="519"/>
                      </a:cubicBezTo>
                      <a:cubicBezTo>
                        <a:pt x="16" y="467"/>
                        <a:pt x="0" y="407"/>
                        <a:pt x="0" y="346"/>
                      </a:cubicBezTo>
                      <a:cubicBezTo>
                        <a:pt x="0" y="285"/>
                        <a:pt x="16" y="226"/>
                        <a:pt x="47" y="173"/>
                      </a:cubicBezTo>
                      <a:cubicBezTo>
                        <a:pt x="77" y="120"/>
                        <a:pt x="121" y="76"/>
                        <a:pt x="174" y="46"/>
                      </a:cubicBezTo>
                      <a:cubicBezTo>
                        <a:pt x="226" y="16"/>
                        <a:pt x="286" y="0"/>
                        <a:pt x="347" y="0"/>
                      </a:cubicBezTo>
                      <a:cubicBezTo>
                        <a:pt x="408" y="0"/>
                        <a:pt x="467" y="16"/>
                        <a:pt x="520" y="46"/>
                      </a:cubicBezTo>
                      <a:cubicBezTo>
                        <a:pt x="573" y="76"/>
                        <a:pt x="617" y="120"/>
                        <a:pt x="647" y="173"/>
                      </a:cubicBezTo>
                      <a:cubicBezTo>
                        <a:pt x="677" y="226"/>
                        <a:pt x="693" y="285"/>
                        <a:pt x="693" y="3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2" name="Google Shape;922;p33"/>
                <p:cNvSpPr/>
                <p:nvPr/>
              </p:nvSpPr>
              <p:spPr>
                <a:xfrm>
                  <a:off x="5469732" y="4127993"/>
                  <a:ext cx="81461" cy="270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76" fill="none" extrusionOk="0">
                      <a:moveTo>
                        <a:pt x="83" y="275"/>
                      </a:moveTo>
                      <a:cubicBezTo>
                        <a:pt x="68" y="279"/>
                        <a:pt x="52" y="268"/>
                        <a:pt x="46" y="254"/>
                      </a:cubicBezTo>
                      <a:cubicBezTo>
                        <a:pt x="40" y="240"/>
                        <a:pt x="40" y="225"/>
                        <a:pt x="41" y="209"/>
                      </a:cubicBezTo>
                      <a:cubicBezTo>
                        <a:pt x="42" y="194"/>
                        <a:pt x="44" y="178"/>
                        <a:pt x="39" y="163"/>
                      </a:cubicBezTo>
                      <a:cubicBezTo>
                        <a:pt x="37" y="155"/>
                        <a:pt x="31" y="147"/>
                        <a:pt x="24" y="142"/>
                      </a:cubicBezTo>
                      <a:cubicBezTo>
                        <a:pt x="17" y="137"/>
                        <a:pt x="7" y="136"/>
                        <a:pt x="0" y="140"/>
                      </a:cubicBezTo>
                      <a:lnTo>
                        <a:pt x="0" y="137"/>
                      </a:lnTo>
                      <a:cubicBezTo>
                        <a:pt x="15" y="141"/>
                        <a:pt x="30" y="130"/>
                        <a:pt x="37" y="116"/>
                      </a:cubicBezTo>
                      <a:cubicBezTo>
                        <a:pt x="43" y="102"/>
                        <a:pt x="43" y="86"/>
                        <a:pt x="42" y="70"/>
                      </a:cubicBezTo>
                      <a:cubicBezTo>
                        <a:pt x="40" y="55"/>
                        <a:pt x="39" y="39"/>
                        <a:pt x="44" y="25"/>
                      </a:cubicBezTo>
                      <a:cubicBezTo>
                        <a:pt x="46" y="16"/>
                        <a:pt x="50" y="9"/>
                        <a:pt x="58" y="4"/>
                      </a:cubicBezTo>
                      <a:cubicBezTo>
                        <a:pt x="65" y="-1"/>
                        <a:pt x="76" y="-2"/>
                        <a:pt x="83" y="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47150" rIns="92150" bIns="471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3" name="Google Shape;923;p33"/>
                <p:cNvSpPr/>
                <p:nvPr/>
              </p:nvSpPr>
              <p:spPr>
                <a:xfrm>
                  <a:off x="5666023" y="4127993"/>
                  <a:ext cx="82442" cy="270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276" fill="none" extrusionOk="0">
                      <a:moveTo>
                        <a:pt x="0" y="275"/>
                      </a:moveTo>
                      <a:cubicBezTo>
                        <a:pt x="15" y="279"/>
                        <a:pt x="30" y="268"/>
                        <a:pt x="37" y="254"/>
                      </a:cubicBezTo>
                      <a:cubicBezTo>
                        <a:pt x="43" y="240"/>
                        <a:pt x="43" y="225"/>
                        <a:pt x="42" y="209"/>
                      </a:cubicBezTo>
                      <a:cubicBezTo>
                        <a:pt x="41" y="194"/>
                        <a:pt x="39" y="178"/>
                        <a:pt x="44" y="163"/>
                      </a:cubicBezTo>
                      <a:cubicBezTo>
                        <a:pt x="47" y="155"/>
                        <a:pt x="52" y="147"/>
                        <a:pt x="59" y="142"/>
                      </a:cubicBezTo>
                      <a:cubicBezTo>
                        <a:pt x="66" y="137"/>
                        <a:pt x="76" y="136"/>
                        <a:pt x="84" y="140"/>
                      </a:cubicBezTo>
                      <a:lnTo>
                        <a:pt x="84" y="137"/>
                      </a:lnTo>
                      <a:cubicBezTo>
                        <a:pt x="69" y="141"/>
                        <a:pt x="53" y="130"/>
                        <a:pt x="47" y="116"/>
                      </a:cubicBezTo>
                      <a:cubicBezTo>
                        <a:pt x="40" y="102"/>
                        <a:pt x="41" y="86"/>
                        <a:pt x="42" y="70"/>
                      </a:cubicBezTo>
                      <a:cubicBezTo>
                        <a:pt x="43" y="55"/>
                        <a:pt x="44" y="39"/>
                        <a:pt x="40" y="25"/>
                      </a:cubicBezTo>
                      <a:cubicBezTo>
                        <a:pt x="37" y="16"/>
                        <a:pt x="32" y="9"/>
                        <a:pt x="25" y="4"/>
                      </a:cubicBezTo>
                      <a:cubicBezTo>
                        <a:pt x="18" y="-1"/>
                        <a:pt x="8" y="-2"/>
                        <a:pt x="0" y="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47150" rIns="92150" bIns="471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5923C3AF-5A55-4A61-9DB2-96CB4E8BAE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40499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1"/>
          <p:cNvSpPr txBox="1">
            <a:spLocks noGrp="1"/>
          </p:cNvSpPr>
          <p:nvPr>
            <p:ph type="title"/>
          </p:nvPr>
        </p:nvSpPr>
        <p:spPr>
          <a:xfrm>
            <a:off x="502811" y="336300"/>
            <a:ext cx="3192889" cy="11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MENU APBD (1)</a:t>
            </a: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ED9C87-1B2E-403D-A448-85C3A3A82495}"/>
              </a:ext>
            </a:extLst>
          </p:cNvPr>
          <p:cNvSpPr/>
          <p:nvPr/>
        </p:nvSpPr>
        <p:spPr>
          <a:xfrm>
            <a:off x="4559300" y="394654"/>
            <a:ext cx="1193605" cy="1605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100" dirty="0" err="1"/>
              <a:t>Tabel</a:t>
            </a:r>
            <a:r>
              <a:rPr lang="en-US" sz="1100" dirty="0"/>
              <a:t> APBD</a:t>
            </a:r>
            <a:endParaRPr lang="en-ID" sz="11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619BD-C170-4D98-A89F-92C2B135B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891"/>
          <a:stretch/>
        </p:blipFill>
        <p:spPr>
          <a:xfrm>
            <a:off x="4572000" y="609598"/>
            <a:ext cx="3918857" cy="17852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F6CA546-A93F-417D-9DB0-94923160A475}"/>
              </a:ext>
            </a:extLst>
          </p:cNvPr>
          <p:cNvSpPr/>
          <p:nvPr/>
        </p:nvSpPr>
        <p:spPr>
          <a:xfrm>
            <a:off x="4546600" y="2533699"/>
            <a:ext cx="1470572" cy="1605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100" dirty="0" err="1"/>
              <a:t>Grafik</a:t>
            </a:r>
            <a:r>
              <a:rPr lang="en-US" sz="1100" dirty="0"/>
              <a:t> </a:t>
            </a:r>
            <a:r>
              <a:rPr lang="en-US" sz="1100" dirty="0" err="1"/>
              <a:t>kolom</a:t>
            </a:r>
            <a:r>
              <a:rPr lang="en-US" sz="1100" dirty="0"/>
              <a:t> APBD</a:t>
            </a:r>
            <a:endParaRPr lang="en-ID" sz="11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31498-6CD0-4D52-AAFF-6861832CDE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010" b="61997"/>
          <a:stretch/>
        </p:blipFill>
        <p:spPr>
          <a:xfrm>
            <a:off x="4565455" y="2793094"/>
            <a:ext cx="3918857" cy="19557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438EE-D9F2-43AA-A80E-67C50951829C}"/>
              </a:ext>
            </a:extLst>
          </p:cNvPr>
          <p:cNvSpPr txBox="1"/>
          <p:nvPr/>
        </p:nvSpPr>
        <p:spPr>
          <a:xfrm>
            <a:off x="622300" y="1663700"/>
            <a:ext cx="3073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Menu APBD pada dashboard </a:t>
            </a:r>
            <a:r>
              <a:rPr lang="en-US" dirty="0" err="1"/>
              <a:t>pemantauan</a:t>
            </a:r>
            <a:r>
              <a:rPr lang="en-US" dirty="0"/>
              <a:t> v1 </a:t>
            </a:r>
            <a:r>
              <a:rPr lang="en-US" dirty="0" err="1"/>
              <a:t>menampilkan</a:t>
            </a:r>
            <a:r>
              <a:rPr lang="en-US" dirty="0"/>
              <a:t> data APBD </a:t>
            </a:r>
            <a:r>
              <a:rPr lang="en-US" dirty="0" err="1"/>
              <a:t>daerah</a:t>
            </a:r>
            <a:r>
              <a:rPr lang="en-US" dirty="0"/>
              <a:t> (34 </a:t>
            </a:r>
            <a:r>
              <a:rPr lang="en-US" dirty="0" err="1"/>
              <a:t>provinsi</a:t>
            </a:r>
            <a:r>
              <a:rPr lang="en-US" dirty="0"/>
              <a:t>, 416 </a:t>
            </a:r>
            <a:r>
              <a:rPr lang="en-US" dirty="0" err="1"/>
              <a:t>kabupaten</a:t>
            </a:r>
            <a:r>
              <a:rPr lang="en-US" dirty="0"/>
              <a:t>, 98 </a:t>
            </a:r>
            <a:r>
              <a:rPr lang="en-US" dirty="0" err="1"/>
              <a:t>kota</a:t>
            </a:r>
            <a:r>
              <a:rPr lang="en-US" dirty="0"/>
              <a:t>), 47 item APBD, dan </a:t>
            </a:r>
            <a:r>
              <a:rPr lang="en-US" dirty="0" err="1"/>
              <a:t>tahun</a:t>
            </a:r>
            <a:r>
              <a:rPr lang="en-US" dirty="0"/>
              <a:t>. </a:t>
            </a:r>
          </a:p>
          <a:p>
            <a:r>
              <a:rPr lang="en-US" dirty="0"/>
              <a:t>Data yang </a:t>
            </a:r>
            <a:r>
              <a:rPr lang="en-US" dirty="0" err="1"/>
              <a:t>ditampilkan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, bar chart, dan sunburst </a:t>
            </a:r>
            <a:r>
              <a:rPr lang="en-US" dirty="0" err="1"/>
              <a:t>chartc</a:t>
            </a:r>
            <a:endParaRPr lang="en-ID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1"/>
          <p:cNvSpPr txBox="1">
            <a:spLocks noGrp="1"/>
          </p:cNvSpPr>
          <p:nvPr>
            <p:ph type="title"/>
          </p:nvPr>
        </p:nvSpPr>
        <p:spPr>
          <a:xfrm>
            <a:off x="547261" y="297544"/>
            <a:ext cx="3192889" cy="11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MENU APBD (2)</a:t>
            </a:r>
            <a:endParaRPr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6CA546-A93F-417D-9DB0-94923160A475}"/>
              </a:ext>
            </a:extLst>
          </p:cNvPr>
          <p:cNvSpPr/>
          <p:nvPr/>
        </p:nvSpPr>
        <p:spPr>
          <a:xfrm>
            <a:off x="4546600" y="133399"/>
            <a:ext cx="1574994" cy="2149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100" dirty="0" err="1"/>
              <a:t>Grafik</a:t>
            </a:r>
            <a:r>
              <a:rPr lang="en-US" sz="1100" dirty="0"/>
              <a:t> sunburst APBD</a:t>
            </a:r>
            <a:endParaRPr lang="en-ID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BB1B74-EE9D-4CE9-B4CB-CB6438582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767"/>
          <a:stretch/>
        </p:blipFill>
        <p:spPr>
          <a:xfrm>
            <a:off x="4559300" y="404184"/>
            <a:ext cx="3931557" cy="4391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91DC49-B449-4D41-BFF1-3BDF60072F21}"/>
              </a:ext>
            </a:extLst>
          </p:cNvPr>
          <p:cNvSpPr txBox="1"/>
          <p:nvPr/>
        </p:nvSpPr>
        <p:spPr>
          <a:xfrm>
            <a:off x="622300" y="1663700"/>
            <a:ext cx="3073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Menu APBD pada dashboard </a:t>
            </a:r>
            <a:r>
              <a:rPr lang="en-US" dirty="0" err="1"/>
              <a:t>pemantauan</a:t>
            </a:r>
            <a:r>
              <a:rPr lang="en-US" dirty="0"/>
              <a:t> v1 </a:t>
            </a:r>
            <a:r>
              <a:rPr lang="en-US" dirty="0" err="1"/>
              <a:t>menampilkan</a:t>
            </a:r>
            <a:r>
              <a:rPr lang="en-US" dirty="0"/>
              <a:t> data APBD </a:t>
            </a:r>
            <a:r>
              <a:rPr lang="en-US" dirty="0" err="1"/>
              <a:t>daerah</a:t>
            </a:r>
            <a:r>
              <a:rPr lang="en-US" dirty="0"/>
              <a:t> (34 </a:t>
            </a:r>
            <a:r>
              <a:rPr lang="en-US" dirty="0" err="1"/>
              <a:t>provinsi</a:t>
            </a:r>
            <a:r>
              <a:rPr lang="en-US" dirty="0"/>
              <a:t>, 416 </a:t>
            </a:r>
            <a:r>
              <a:rPr lang="en-US" dirty="0" err="1"/>
              <a:t>kabupaten</a:t>
            </a:r>
            <a:r>
              <a:rPr lang="en-US" dirty="0"/>
              <a:t>, 98 </a:t>
            </a:r>
            <a:r>
              <a:rPr lang="en-US" dirty="0" err="1"/>
              <a:t>kota</a:t>
            </a:r>
            <a:r>
              <a:rPr lang="en-US" dirty="0"/>
              <a:t>), 47 item APBD, dan </a:t>
            </a:r>
            <a:r>
              <a:rPr lang="en-US" dirty="0" err="1"/>
              <a:t>tahun</a:t>
            </a:r>
            <a:r>
              <a:rPr lang="en-US" dirty="0"/>
              <a:t>. </a:t>
            </a:r>
          </a:p>
          <a:p>
            <a:r>
              <a:rPr lang="en-US" dirty="0"/>
              <a:t>Data yang </a:t>
            </a:r>
            <a:r>
              <a:rPr lang="en-US" dirty="0" err="1"/>
              <a:t>ditampilkan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, bar chart, dan sunburst chart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20059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3"/>
          <p:cNvSpPr txBox="1">
            <a:spLocks noGrp="1"/>
          </p:cNvSpPr>
          <p:nvPr>
            <p:ph type="ctrTitle"/>
          </p:nvPr>
        </p:nvSpPr>
        <p:spPr>
          <a:xfrm>
            <a:off x="713225" y="1255325"/>
            <a:ext cx="5177100" cy="17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anrope Light"/>
                <a:ea typeface="Manrope Light"/>
                <a:cs typeface="Manrope Light"/>
                <a:sym typeface="Manrope Light"/>
              </a:rPr>
              <a:t>Dashboard </a:t>
            </a:r>
            <a:r>
              <a:rPr lang="en-US" dirty="0" err="1">
                <a:latin typeface="Manrope Light"/>
                <a:ea typeface="Manrope Light"/>
                <a:cs typeface="Manrope Light"/>
                <a:sym typeface="Manrope Light"/>
              </a:rPr>
              <a:t>Pemantauan</a:t>
            </a:r>
            <a:r>
              <a:rPr lang="en-US" dirty="0">
                <a:latin typeface="Manrope Light"/>
                <a:ea typeface="Manrope Light"/>
                <a:cs typeface="Manrope Light"/>
                <a:sym typeface="Manrope Light"/>
              </a:rPr>
              <a:t> (v2)</a:t>
            </a:r>
            <a:endParaRPr dirty="0"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888" name="Google Shape;888;p33"/>
          <p:cNvSpPr/>
          <p:nvPr/>
        </p:nvSpPr>
        <p:spPr>
          <a:xfrm rot="-5400000">
            <a:off x="5960004" y="-463975"/>
            <a:ext cx="2357400" cy="1081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89" name="Google Shape;889;p33"/>
          <p:cNvGrpSpPr/>
          <p:nvPr/>
        </p:nvGrpSpPr>
        <p:grpSpPr>
          <a:xfrm>
            <a:off x="5694491" y="2184438"/>
            <a:ext cx="3186709" cy="2799521"/>
            <a:chOff x="5694491" y="2184438"/>
            <a:chExt cx="3186709" cy="2799521"/>
          </a:xfrm>
        </p:grpSpPr>
        <p:grpSp>
          <p:nvGrpSpPr>
            <p:cNvPr id="890" name="Google Shape;890;p33"/>
            <p:cNvGrpSpPr/>
            <p:nvPr/>
          </p:nvGrpSpPr>
          <p:grpSpPr>
            <a:xfrm>
              <a:off x="5694491" y="2184438"/>
              <a:ext cx="2894034" cy="2799521"/>
              <a:chOff x="5694491" y="2184438"/>
              <a:chExt cx="2894034" cy="2799521"/>
            </a:xfrm>
          </p:grpSpPr>
          <p:grpSp>
            <p:nvGrpSpPr>
              <p:cNvPr id="891" name="Google Shape;891;p33"/>
              <p:cNvGrpSpPr/>
              <p:nvPr/>
            </p:nvGrpSpPr>
            <p:grpSpPr>
              <a:xfrm>
                <a:off x="7996879" y="2184438"/>
                <a:ext cx="591646" cy="720033"/>
                <a:chOff x="3883186" y="1687261"/>
                <a:chExt cx="465900" cy="567000"/>
              </a:xfrm>
            </p:grpSpPr>
            <p:cxnSp>
              <p:nvCxnSpPr>
                <p:cNvPr id="892" name="Google Shape;892;p33"/>
                <p:cNvCxnSpPr/>
                <p:nvPr/>
              </p:nvCxnSpPr>
              <p:spPr>
                <a:xfrm>
                  <a:off x="4116580" y="1687261"/>
                  <a:ext cx="0" cy="567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3" name="Google Shape;893;p33"/>
                <p:cNvCxnSpPr/>
                <p:nvPr/>
              </p:nvCxnSpPr>
              <p:spPr>
                <a:xfrm rot="10800000">
                  <a:off x="3883186" y="1970346"/>
                  <a:ext cx="465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4" name="Google Shape;894;p33"/>
                <p:cNvCxnSpPr/>
                <p:nvPr/>
              </p:nvCxnSpPr>
              <p:spPr>
                <a:xfrm flipH="1">
                  <a:off x="3952046" y="1806534"/>
                  <a:ext cx="329100" cy="328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5" name="Google Shape;895;p33"/>
                <p:cNvCxnSpPr/>
                <p:nvPr/>
              </p:nvCxnSpPr>
              <p:spPr>
                <a:xfrm rot="10800000">
                  <a:off x="3952046" y="1806413"/>
                  <a:ext cx="329100" cy="328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896" name="Google Shape;896;p33"/>
              <p:cNvGrpSpPr/>
              <p:nvPr/>
            </p:nvGrpSpPr>
            <p:grpSpPr>
              <a:xfrm>
                <a:off x="5694491" y="4263925"/>
                <a:ext cx="591646" cy="720033"/>
                <a:chOff x="3883186" y="1687261"/>
                <a:chExt cx="465900" cy="567000"/>
              </a:xfrm>
            </p:grpSpPr>
            <p:cxnSp>
              <p:nvCxnSpPr>
                <p:cNvPr id="897" name="Google Shape;897;p33"/>
                <p:cNvCxnSpPr/>
                <p:nvPr/>
              </p:nvCxnSpPr>
              <p:spPr>
                <a:xfrm>
                  <a:off x="4116580" y="1687261"/>
                  <a:ext cx="0" cy="567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8" name="Google Shape;898;p33"/>
                <p:cNvCxnSpPr/>
                <p:nvPr/>
              </p:nvCxnSpPr>
              <p:spPr>
                <a:xfrm rot="10800000">
                  <a:off x="3883186" y="1970346"/>
                  <a:ext cx="465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9" name="Google Shape;899;p33"/>
                <p:cNvCxnSpPr/>
                <p:nvPr/>
              </p:nvCxnSpPr>
              <p:spPr>
                <a:xfrm flipH="1">
                  <a:off x="3952046" y="1806534"/>
                  <a:ext cx="329100" cy="328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00" name="Google Shape;900;p33"/>
                <p:cNvCxnSpPr/>
                <p:nvPr/>
              </p:nvCxnSpPr>
              <p:spPr>
                <a:xfrm rot="10800000">
                  <a:off x="3952046" y="1806413"/>
                  <a:ext cx="329100" cy="328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901" name="Google Shape;901;p33"/>
            <p:cNvGrpSpPr/>
            <p:nvPr/>
          </p:nvGrpSpPr>
          <p:grpSpPr>
            <a:xfrm>
              <a:off x="6846808" y="2758450"/>
              <a:ext cx="2034392" cy="2073275"/>
              <a:chOff x="6846808" y="2758450"/>
              <a:chExt cx="2034392" cy="2073275"/>
            </a:xfrm>
          </p:grpSpPr>
          <p:grpSp>
            <p:nvGrpSpPr>
              <p:cNvPr id="902" name="Google Shape;902;p33"/>
              <p:cNvGrpSpPr/>
              <p:nvPr/>
            </p:nvGrpSpPr>
            <p:grpSpPr>
              <a:xfrm>
                <a:off x="7821600" y="4151575"/>
                <a:ext cx="1059600" cy="508800"/>
                <a:chOff x="7250950" y="3409525"/>
                <a:chExt cx="1059600" cy="508800"/>
              </a:xfrm>
            </p:grpSpPr>
            <p:sp>
              <p:nvSpPr>
                <p:cNvPr id="903" name="Google Shape;903;p33"/>
                <p:cNvSpPr/>
                <p:nvPr/>
              </p:nvSpPr>
              <p:spPr>
                <a:xfrm>
                  <a:off x="7250950" y="3409525"/>
                  <a:ext cx="1059600" cy="508800"/>
                </a:xfrm>
                <a:prstGeom prst="roundRect">
                  <a:avLst>
                    <a:gd name="adj" fmla="val 16667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cxnSp>
              <p:nvCxnSpPr>
                <p:cNvPr id="904" name="Google Shape;904;p33"/>
                <p:cNvCxnSpPr/>
                <p:nvPr/>
              </p:nvCxnSpPr>
              <p:spPr>
                <a:xfrm rot="10800000" flipH="1">
                  <a:off x="7664211" y="3572500"/>
                  <a:ext cx="557100" cy="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905" name="Google Shape;905;p33"/>
                <p:cNvSpPr/>
                <p:nvPr/>
              </p:nvSpPr>
              <p:spPr>
                <a:xfrm>
                  <a:off x="7340188" y="3529825"/>
                  <a:ext cx="268200" cy="2682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cxnSp>
              <p:nvCxnSpPr>
                <p:cNvPr id="906" name="Google Shape;906;p33"/>
                <p:cNvCxnSpPr/>
                <p:nvPr/>
              </p:nvCxnSpPr>
              <p:spPr>
                <a:xfrm rot="10800000" flipH="1">
                  <a:off x="7664211" y="3636750"/>
                  <a:ext cx="557100" cy="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07" name="Google Shape;907;p33"/>
                <p:cNvCxnSpPr/>
                <p:nvPr/>
              </p:nvCxnSpPr>
              <p:spPr>
                <a:xfrm rot="10800000" flipH="1">
                  <a:off x="7664211" y="3765650"/>
                  <a:ext cx="557100" cy="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08" name="Google Shape;908;p33"/>
                <p:cNvCxnSpPr/>
                <p:nvPr/>
              </p:nvCxnSpPr>
              <p:spPr>
                <a:xfrm rot="10800000" flipH="1">
                  <a:off x="7664211" y="3701200"/>
                  <a:ext cx="557100" cy="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09" name="Google Shape;909;p33"/>
              <p:cNvGrpSpPr/>
              <p:nvPr/>
            </p:nvGrpSpPr>
            <p:grpSpPr>
              <a:xfrm>
                <a:off x="6891059" y="2758450"/>
                <a:ext cx="591653" cy="1081200"/>
                <a:chOff x="7224259" y="2787025"/>
                <a:chExt cx="591653" cy="1081200"/>
              </a:xfrm>
            </p:grpSpPr>
            <p:sp>
              <p:nvSpPr>
                <p:cNvPr id="910" name="Google Shape;910;p33"/>
                <p:cNvSpPr/>
                <p:nvPr/>
              </p:nvSpPr>
              <p:spPr>
                <a:xfrm>
                  <a:off x="7224263" y="2787025"/>
                  <a:ext cx="591649" cy="108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" h="891" extrusionOk="0">
                      <a:moveTo>
                        <a:pt x="0" y="0"/>
                      </a:moveTo>
                      <a:lnTo>
                        <a:pt x="1331" y="0"/>
                      </a:lnTo>
                      <a:lnTo>
                        <a:pt x="1331" y="891"/>
                      </a:lnTo>
                      <a:lnTo>
                        <a:pt x="0" y="8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911" name="Google Shape;911;p33"/>
                <p:cNvCxnSpPr/>
                <p:nvPr/>
              </p:nvCxnSpPr>
              <p:spPr>
                <a:xfrm>
                  <a:off x="7224259" y="2930184"/>
                  <a:ext cx="59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912" name="Google Shape;912;p33"/>
                <p:cNvSpPr/>
                <p:nvPr/>
              </p:nvSpPr>
              <p:spPr>
                <a:xfrm>
                  <a:off x="7272265" y="2832416"/>
                  <a:ext cx="41900" cy="4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9" extrusionOk="0">
                      <a:moveTo>
                        <a:pt x="48" y="24"/>
                      </a:moveTo>
                      <a:cubicBezTo>
                        <a:pt x="48" y="28"/>
                        <a:pt x="47" y="32"/>
                        <a:pt x="45" y="36"/>
                      </a:cubicBezTo>
                      <a:cubicBezTo>
                        <a:pt x="43" y="39"/>
                        <a:pt x="39" y="43"/>
                        <a:pt x="36" y="45"/>
                      </a:cubicBezTo>
                      <a:cubicBezTo>
                        <a:pt x="32" y="47"/>
                        <a:pt x="28" y="49"/>
                        <a:pt x="24" y="49"/>
                      </a:cubicBezTo>
                      <a:cubicBezTo>
                        <a:pt x="20" y="49"/>
                        <a:pt x="16" y="47"/>
                        <a:pt x="12" y="45"/>
                      </a:cubicBezTo>
                      <a:cubicBezTo>
                        <a:pt x="8" y="43"/>
                        <a:pt x="5" y="39"/>
                        <a:pt x="3" y="36"/>
                      </a:cubicBezTo>
                      <a:cubicBezTo>
                        <a:pt x="1" y="32"/>
                        <a:pt x="0" y="28"/>
                        <a:pt x="0" y="24"/>
                      </a:cubicBezTo>
                      <a:cubicBezTo>
                        <a:pt x="0" y="20"/>
                        <a:pt x="1" y="16"/>
                        <a:pt x="3" y="12"/>
                      </a:cubicBezTo>
                      <a:cubicBezTo>
                        <a:pt x="5" y="8"/>
                        <a:pt x="8" y="5"/>
                        <a:pt x="12" y="3"/>
                      </a:cubicBezTo>
                      <a:cubicBezTo>
                        <a:pt x="16" y="1"/>
                        <a:pt x="20" y="0"/>
                        <a:pt x="24" y="0"/>
                      </a:cubicBezTo>
                      <a:cubicBezTo>
                        <a:pt x="28" y="0"/>
                        <a:pt x="32" y="1"/>
                        <a:pt x="36" y="3"/>
                      </a:cubicBezTo>
                      <a:cubicBezTo>
                        <a:pt x="39" y="5"/>
                        <a:pt x="43" y="8"/>
                        <a:pt x="45" y="12"/>
                      </a:cubicBezTo>
                      <a:cubicBezTo>
                        <a:pt x="47" y="16"/>
                        <a:pt x="48" y="20"/>
                        <a:pt x="48" y="24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0" rIns="9215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3" name="Google Shape;913;p33"/>
                <p:cNvSpPr/>
                <p:nvPr/>
              </p:nvSpPr>
              <p:spPr>
                <a:xfrm>
                  <a:off x="7371776" y="2832416"/>
                  <a:ext cx="42773" cy="4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49" extrusionOk="0">
                      <a:moveTo>
                        <a:pt x="49" y="24"/>
                      </a:moveTo>
                      <a:cubicBezTo>
                        <a:pt x="49" y="28"/>
                        <a:pt x="48" y="32"/>
                        <a:pt x="46" y="36"/>
                      </a:cubicBezTo>
                      <a:cubicBezTo>
                        <a:pt x="43" y="39"/>
                        <a:pt x="40" y="43"/>
                        <a:pt x="37" y="45"/>
                      </a:cubicBezTo>
                      <a:cubicBezTo>
                        <a:pt x="33" y="47"/>
                        <a:pt x="29" y="49"/>
                        <a:pt x="25" y="49"/>
                      </a:cubicBezTo>
                      <a:cubicBezTo>
                        <a:pt x="20" y="49"/>
                        <a:pt x="15" y="47"/>
                        <a:pt x="12" y="45"/>
                      </a:cubicBezTo>
                      <a:cubicBezTo>
                        <a:pt x="8" y="43"/>
                        <a:pt x="6" y="39"/>
                        <a:pt x="4" y="36"/>
                      </a:cubicBezTo>
                      <a:cubicBezTo>
                        <a:pt x="1" y="32"/>
                        <a:pt x="0" y="28"/>
                        <a:pt x="0" y="24"/>
                      </a:cubicBezTo>
                      <a:cubicBezTo>
                        <a:pt x="0" y="20"/>
                        <a:pt x="1" y="16"/>
                        <a:pt x="4" y="12"/>
                      </a:cubicBezTo>
                      <a:cubicBezTo>
                        <a:pt x="6" y="8"/>
                        <a:pt x="8" y="5"/>
                        <a:pt x="12" y="3"/>
                      </a:cubicBezTo>
                      <a:cubicBezTo>
                        <a:pt x="15" y="1"/>
                        <a:pt x="20" y="0"/>
                        <a:pt x="25" y="0"/>
                      </a:cubicBezTo>
                      <a:cubicBezTo>
                        <a:pt x="29" y="0"/>
                        <a:pt x="33" y="1"/>
                        <a:pt x="37" y="3"/>
                      </a:cubicBezTo>
                      <a:cubicBezTo>
                        <a:pt x="40" y="5"/>
                        <a:pt x="44" y="8"/>
                        <a:pt x="46" y="12"/>
                      </a:cubicBezTo>
                      <a:cubicBezTo>
                        <a:pt x="48" y="16"/>
                        <a:pt x="49" y="20"/>
                        <a:pt x="49" y="24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0" rIns="9215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4" name="Google Shape;914;p33"/>
                <p:cNvSpPr/>
                <p:nvPr/>
              </p:nvSpPr>
              <p:spPr>
                <a:xfrm>
                  <a:off x="7471288" y="2832416"/>
                  <a:ext cx="42773" cy="4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49" extrusionOk="0">
                      <a:moveTo>
                        <a:pt x="49" y="24"/>
                      </a:moveTo>
                      <a:cubicBezTo>
                        <a:pt x="49" y="28"/>
                        <a:pt x="47" y="32"/>
                        <a:pt x="45" y="36"/>
                      </a:cubicBezTo>
                      <a:cubicBezTo>
                        <a:pt x="43" y="39"/>
                        <a:pt x="40" y="43"/>
                        <a:pt x="36" y="45"/>
                      </a:cubicBezTo>
                      <a:cubicBezTo>
                        <a:pt x="33" y="47"/>
                        <a:pt x="28" y="49"/>
                        <a:pt x="24" y="49"/>
                      </a:cubicBezTo>
                      <a:cubicBezTo>
                        <a:pt x="20" y="49"/>
                        <a:pt x="16" y="47"/>
                        <a:pt x="12" y="45"/>
                      </a:cubicBezTo>
                      <a:cubicBezTo>
                        <a:pt x="8" y="43"/>
                        <a:pt x="5" y="39"/>
                        <a:pt x="3" y="36"/>
                      </a:cubicBezTo>
                      <a:cubicBezTo>
                        <a:pt x="1" y="32"/>
                        <a:pt x="0" y="28"/>
                        <a:pt x="0" y="24"/>
                      </a:cubicBezTo>
                      <a:cubicBezTo>
                        <a:pt x="0" y="20"/>
                        <a:pt x="1" y="16"/>
                        <a:pt x="3" y="12"/>
                      </a:cubicBezTo>
                      <a:cubicBezTo>
                        <a:pt x="5" y="8"/>
                        <a:pt x="8" y="5"/>
                        <a:pt x="12" y="3"/>
                      </a:cubicBezTo>
                      <a:cubicBezTo>
                        <a:pt x="16" y="1"/>
                        <a:pt x="20" y="0"/>
                        <a:pt x="24" y="0"/>
                      </a:cubicBezTo>
                      <a:cubicBezTo>
                        <a:pt x="28" y="0"/>
                        <a:pt x="33" y="1"/>
                        <a:pt x="36" y="3"/>
                      </a:cubicBezTo>
                      <a:cubicBezTo>
                        <a:pt x="40" y="5"/>
                        <a:pt x="43" y="8"/>
                        <a:pt x="45" y="12"/>
                      </a:cubicBezTo>
                      <a:cubicBezTo>
                        <a:pt x="47" y="16"/>
                        <a:pt x="49" y="20"/>
                        <a:pt x="49" y="24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0" rIns="9215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5" name="Google Shape;915;p33"/>
              <p:cNvGrpSpPr/>
              <p:nvPr/>
            </p:nvGrpSpPr>
            <p:grpSpPr>
              <a:xfrm>
                <a:off x="7769118" y="3326074"/>
                <a:ext cx="661665" cy="348296"/>
                <a:chOff x="7965318" y="3354649"/>
                <a:chExt cx="661665" cy="348296"/>
              </a:xfrm>
            </p:grpSpPr>
            <p:sp>
              <p:nvSpPr>
                <p:cNvPr id="916" name="Google Shape;916;p33"/>
                <p:cNvSpPr/>
                <p:nvPr/>
              </p:nvSpPr>
              <p:spPr>
                <a:xfrm>
                  <a:off x="7965318" y="3354649"/>
                  <a:ext cx="661665" cy="348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399" extrusionOk="0">
                      <a:moveTo>
                        <a:pt x="0" y="0"/>
                      </a:moveTo>
                      <a:lnTo>
                        <a:pt x="758" y="0"/>
                      </a:lnTo>
                      <a:lnTo>
                        <a:pt x="758" y="399"/>
                      </a:lnTo>
                      <a:lnTo>
                        <a:pt x="0" y="3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7" name="Google Shape;917;p33"/>
                <p:cNvSpPr/>
                <p:nvPr/>
              </p:nvSpPr>
              <p:spPr>
                <a:xfrm>
                  <a:off x="8113713" y="3437577"/>
                  <a:ext cx="105622" cy="182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209" fill="none" extrusionOk="0">
                      <a:moveTo>
                        <a:pt x="121" y="0"/>
                      </a:moveTo>
                      <a:lnTo>
                        <a:pt x="0" y="104"/>
                      </a:lnTo>
                      <a:lnTo>
                        <a:pt x="121" y="20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2150" tIns="28075" rIns="92150" bIns="280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8" name="Google Shape;918;p33"/>
                <p:cNvSpPr/>
                <p:nvPr/>
              </p:nvSpPr>
              <p:spPr>
                <a:xfrm>
                  <a:off x="8372967" y="3437577"/>
                  <a:ext cx="105622" cy="182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209" fill="none" extrusionOk="0">
                      <a:moveTo>
                        <a:pt x="0" y="0"/>
                      </a:moveTo>
                      <a:lnTo>
                        <a:pt x="121" y="104"/>
                      </a:lnTo>
                      <a:lnTo>
                        <a:pt x="0" y="20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2150" tIns="28075" rIns="92150" bIns="280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919" name="Google Shape;919;p33"/>
                <p:cNvCxnSpPr/>
                <p:nvPr/>
              </p:nvCxnSpPr>
              <p:spPr>
                <a:xfrm flipH="1">
                  <a:off x="8269156" y="3437577"/>
                  <a:ext cx="61038" cy="18268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20" name="Google Shape;920;p33"/>
              <p:cNvGrpSpPr/>
              <p:nvPr/>
            </p:nvGrpSpPr>
            <p:grpSpPr>
              <a:xfrm>
                <a:off x="6846808" y="4151575"/>
                <a:ext cx="680150" cy="680150"/>
                <a:chOff x="5268533" y="3923850"/>
                <a:chExt cx="680150" cy="680150"/>
              </a:xfrm>
            </p:grpSpPr>
            <p:sp>
              <p:nvSpPr>
                <p:cNvPr id="921" name="Google Shape;921;p33"/>
                <p:cNvSpPr/>
                <p:nvPr/>
              </p:nvSpPr>
              <p:spPr>
                <a:xfrm>
                  <a:off x="5268533" y="3923850"/>
                  <a:ext cx="680150" cy="6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" h="693" extrusionOk="0">
                      <a:moveTo>
                        <a:pt x="693" y="346"/>
                      </a:moveTo>
                      <a:cubicBezTo>
                        <a:pt x="693" y="407"/>
                        <a:pt x="677" y="467"/>
                        <a:pt x="647" y="519"/>
                      </a:cubicBezTo>
                      <a:cubicBezTo>
                        <a:pt x="617" y="572"/>
                        <a:pt x="573" y="616"/>
                        <a:pt x="520" y="646"/>
                      </a:cubicBezTo>
                      <a:cubicBezTo>
                        <a:pt x="467" y="677"/>
                        <a:pt x="408" y="693"/>
                        <a:pt x="347" y="693"/>
                      </a:cubicBezTo>
                      <a:cubicBezTo>
                        <a:pt x="286" y="693"/>
                        <a:pt x="226" y="677"/>
                        <a:pt x="174" y="646"/>
                      </a:cubicBezTo>
                      <a:cubicBezTo>
                        <a:pt x="121" y="616"/>
                        <a:pt x="77" y="572"/>
                        <a:pt x="47" y="519"/>
                      </a:cubicBezTo>
                      <a:cubicBezTo>
                        <a:pt x="16" y="467"/>
                        <a:pt x="0" y="407"/>
                        <a:pt x="0" y="346"/>
                      </a:cubicBezTo>
                      <a:cubicBezTo>
                        <a:pt x="0" y="285"/>
                        <a:pt x="16" y="226"/>
                        <a:pt x="47" y="173"/>
                      </a:cubicBezTo>
                      <a:cubicBezTo>
                        <a:pt x="77" y="120"/>
                        <a:pt x="121" y="76"/>
                        <a:pt x="174" y="46"/>
                      </a:cubicBezTo>
                      <a:cubicBezTo>
                        <a:pt x="226" y="16"/>
                        <a:pt x="286" y="0"/>
                        <a:pt x="347" y="0"/>
                      </a:cubicBezTo>
                      <a:cubicBezTo>
                        <a:pt x="408" y="0"/>
                        <a:pt x="467" y="16"/>
                        <a:pt x="520" y="46"/>
                      </a:cubicBezTo>
                      <a:cubicBezTo>
                        <a:pt x="573" y="76"/>
                        <a:pt x="617" y="120"/>
                        <a:pt x="647" y="173"/>
                      </a:cubicBezTo>
                      <a:cubicBezTo>
                        <a:pt x="677" y="226"/>
                        <a:pt x="693" y="285"/>
                        <a:pt x="693" y="3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2" name="Google Shape;922;p33"/>
                <p:cNvSpPr/>
                <p:nvPr/>
              </p:nvSpPr>
              <p:spPr>
                <a:xfrm>
                  <a:off x="5469732" y="4127993"/>
                  <a:ext cx="81461" cy="270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76" fill="none" extrusionOk="0">
                      <a:moveTo>
                        <a:pt x="83" y="275"/>
                      </a:moveTo>
                      <a:cubicBezTo>
                        <a:pt x="68" y="279"/>
                        <a:pt x="52" y="268"/>
                        <a:pt x="46" y="254"/>
                      </a:cubicBezTo>
                      <a:cubicBezTo>
                        <a:pt x="40" y="240"/>
                        <a:pt x="40" y="225"/>
                        <a:pt x="41" y="209"/>
                      </a:cubicBezTo>
                      <a:cubicBezTo>
                        <a:pt x="42" y="194"/>
                        <a:pt x="44" y="178"/>
                        <a:pt x="39" y="163"/>
                      </a:cubicBezTo>
                      <a:cubicBezTo>
                        <a:pt x="37" y="155"/>
                        <a:pt x="31" y="147"/>
                        <a:pt x="24" y="142"/>
                      </a:cubicBezTo>
                      <a:cubicBezTo>
                        <a:pt x="17" y="137"/>
                        <a:pt x="7" y="136"/>
                        <a:pt x="0" y="140"/>
                      </a:cubicBezTo>
                      <a:lnTo>
                        <a:pt x="0" y="137"/>
                      </a:lnTo>
                      <a:cubicBezTo>
                        <a:pt x="15" y="141"/>
                        <a:pt x="30" y="130"/>
                        <a:pt x="37" y="116"/>
                      </a:cubicBezTo>
                      <a:cubicBezTo>
                        <a:pt x="43" y="102"/>
                        <a:pt x="43" y="86"/>
                        <a:pt x="42" y="70"/>
                      </a:cubicBezTo>
                      <a:cubicBezTo>
                        <a:pt x="40" y="55"/>
                        <a:pt x="39" y="39"/>
                        <a:pt x="44" y="25"/>
                      </a:cubicBezTo>
                      <a:cubicBezTo>
                        <a:pt x="46" y="16"/>
                        <a:pt x="50" y="9"/>
                        <a:pt x="58" y="4"/>
                      </a:cubicBezTo>
                      <a:cubicBezTo>
                        <a:pt x="65" y="-1"/>
                        <a:pt x="76" y="-2"/>
                        <a:pt x="83" y="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47150" rIns="92150" bIns="471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3" name="Google Shape;923;p33"/>
                <p:cNvSpPr/>
                <p:nvPr/>
              </p:nvSpPr>
              <p:spPr>
                <a:xfrm>
                  <a:off x="5666023" y="4127993"/>
                  <a:ext cx="82442" cy="270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276" fill="none" extrusionOk="0">
                      <a:moveTo>
                        <a:pt x="0" y="275"/>
                      </a:moveTo>
                      <a:cubicBezTo>
                        <a:pt x="15" y="279"/>
                        <a:pt x="30" y="268"/>
                        <a:pt x="37" y="254"/>
                      </a:cubicBezTo>
                      <a:cubicBezTo>
                        <a:pt x="43" y="240"/>
                        <a:pt x="43" y="225"/>
                        <a:pt x="42" y="209"/>
                      </a:cubicBezTo>
                      <a:cubicBezTo>
                        <a:pt x="41" y="194"/>
                        <a:pt x="39" y="178"/>
                        <a:pt x="44" y="163"/>
                      </a:cubicBezTo>
                      <a:cubicBezTo>
                        <a:pt x="47" y="155"/>
                        <a:pt x="52" y="147"/>
                        <a:pt x="59" y="142"/>
                      </a:cubicBezTo>
                      <a:cubicBezTo>
                        <a:pt x="66" y="137"/>
                        <a:pt x="76" y="136"/>
                        <a:pt x="84" y="140"/>
                      </a:cubicBezTo>
                      <a:lnTo>
                        <a:pt x="84" y="137"/>
                      </a:lnTo>
                      <a:cubicBezTo>
                        <a:pt x="69" y="141"/>
                        <a:pt x="53" y="130"/>
                        <a:pt x="47" y="116"/>
                      </a:cubicBezTo>
                      <a:cubicBezTo>
                        <a:pt x="40" y="102"/>
                        <a:pt x="41" y="86"/>
                        <a:pt x="42" y="70"/>
                      </a:cubicBezTo>
                      <a:cubicBezTo>
                        <a:pt x="43" y="55"/>
                        <a:pt x="44" y="39"/>
                        <a:pt x="40" y="25"/>
                      </a:cubicBezTo>
                      <a:cubicBezTo>
                        <a:pt x="37" y="16"/>
                        <a:pt x="32" y="9"/>
                        <a:pt x="25" y="4"/>
                      </a:cubicBezTo>
                      <a:cubicBezTo>
                        <a:pt x="18" y="-1"/>
                        <a:pt x="8" y="-2"/>
                        <a:pt x="0" y="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47150" rIns="92150" bIns="471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5923C3AF-5A55-4A61-9DB2-96CB4E8BAE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18818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1"/>
          <p:cNvSpPr txBox="1">
            <a:spLocks noGrp="1"/>
          </p:cNvSpPr>
          <p:nvPr>
            <p:ph type="title"/>
          </p:nvPr>
        </p:nvSpPr>
        <p:spPr>
          <a:xfrm>
            <a:off x="471061" y="730000"/>
            <a:ext cx="3192889" cy="11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Login</a:t>
            </a:r>
            <a:br>
              <a:rPr lang="en-ID" dirty="0"/>
            </a:br>
            <a:r>
              <a:rPr lang="en-ID" dirty="0"/>
              <a:t>Dashboard </a:t>
            </a:r>
            <a:r>
              <a:rPr lang="en-ID" dirty="0" err="1"/>
              <a:t>Pemantauan</a:t>
            </a: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ED9C87-1B2E-403D-A448-85C3A3A82495}"/>
              </a:ext>
            </a:extLst>
          </p:cNvPr>
          <p:cNvSpPr/>
          <p:nvPr/>
        </p:nvSpPr>
        <p:spPr>
          <a:xfrm>
            <a:off x="4559300" y="394654"/>
            <a:ext cx="1193605" cy="1605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100" dirty="0"/>
              <a:t>Login</a:t>
            </a:r>
            <a:endParaRPr lang="en-ID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A95EE-9998-464D-883C-ADF0B4CA7F8A}"/>
              </a:ext>
            </a:extLst>
          </p:cNvPr>
          <p:cNvSpPr txBox="1"/>
          <p:nvPr/>
        </p:nvSpPr>
        <p:spPr>
          <a:xfrm>
            <a:off x="471061" y="2004466"/>
            <a:ext cx="3073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yang </a:t>
            </a:r>
            <a:r>
              <a:rPr lang="en-US" dirty="0" err="1"/>
              <a:t>muncul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mengakses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dashboard </a:t>
            </a:r>
            <a:r>
              <a:rPr lang="en-US" dirty="0" err="1"/>
              <a:t>pemantauan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login.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mewajibkan</a:t>
            </a:r>
            <a:r>
              <a:rPr lang="en-US" dirty="0"/>
              <a:t> </a:t>
            </a:r>
            <a:r>
              <a:rPr lang="en-US" dirty="0" err="1"/>
              <a:t>penggunanya</a:t>
            </a:r>
            <a:r>
              <a:rPr lang="en-US" dirty="0"/>
              <a:t> untuk </a:t>
            </a:r>
            <a:r>
              <a:rPr lang="en-US" dirty="0" err="1"/>
              <a:t>memasukan</a:t>
            </a:r>
            <a:r>
              <a:rPr lang="en-US" dirty="0"/>
              <a:t> </a:t>
            </a:r>
            <a:r>
              <a:rPr lang="en-US" i="1" dirty="0"/>
              <a:t>username</a:t>
            </a:r>
            <a:r>
              <a:rPr lang="en-US" dirty="0"/>
              <a:t>, </a:t>
            </a:r>
            <a:r>
              <a:rPr lang="en-US" i="1" dirty="0"/>
              <a:t>password</a:t>
            </a:r>
            <a:r>
              <a:rPr lang="en-US" dirty="0"/>
              <a:t>, dan captcha untuk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mengakses</a:t>
            </a:r>
            <a:r>
              <a:rPr lang="en-US" dirty="0"/>
              <a:t> menu dashboard </a:t>
            </a:r>
            <a:r>
              <a:rPr lang="en-US" dirty="0" err="1"/>
              <a:t>pemantauan</a:t>
            </a:r>
            <a:r>
              <a:rPr lang="en-US" dirty="0"/>
              <a:t>.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968F37-4357-48BE-B73A-E94E55738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4" t="14472" r="11194" b="6981"/>
          <a:stretch/>
        </p:blipFill>
        <p:spPr>
          <a:xfrm>
            <a:off x="4573193" y="569458"/>
            <a:ext cx="3647263" cy="20187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8BCE9-D290-4B95-989C-C8D3B14E9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00" t="17956" r="10500" b="7672"/>
          <a:stretch/>
        </p:blipFill>
        <p:spPr>
          <a:xfrm>
            <a:off x="4572000" y="2981742"/>
            <a:ext cx="3647263" cy="19313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8681FE-BCBD-4A99-9146-0F54BBEFD97C}"/>
              </a:ext>
            </a:extLst>
          </p:cNvPr>
          <p:cNvSpPr/>
          <p:nvPr/>
        </p:nvSpPr>
        <p:spPr>
          <a:xfrm>
            <a:off x="4565396" y="2814766"/>
            <a:ext cx="1282720" cy="1605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100" dirty="0"/>
              <a:t>Forget Password</a:t>
            </a:r>
            <a:endParaRPr lang="en-ID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004BEC-7C7D-4F7B-9203-CD7A64C0646C}"/>
              </a:ext>
            </a:extLst>
          </p:cNvPr>
          <p:cNvSpPr txBox="1"/>
          <p:nvPr/>
        </p:nvSpPr>
        <p:spPr>
          <a:xfrm>
            <a:off x="471061" y="3947436"/>
            <a:ext cx="3073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Halaman</a:t>
            </a:r>
            <a:r>
              <a:rPr lang="en-US" dirty="0"/>
              <a:t> Forget Password </a:t>
            </a:r>
            <a:r>
              <a:rPr lang="en-US" dirty="0" err="1"/>
              <a:t>mewajibkan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memasukan</a:t>
            </a:r>
            <a:r>
              <a:rPr lang="en-US" dirty="0"/>
              <a:t> email yang </a:t>
            </a:r>
            <a:r>
              <a:rPr lang="en-US" dirty="0" err="1"/>
              <a:t>aktif</a:t>
            </a:r>
            <a:r>
              <a:rPr lang="en-US" dirty="0"/>
              <a:t> dan captcha untuk </a:t>
            </a:r>
            <a:r>
              <a:rPr lang="en-US" dirty="0" err="1"/>
              <a:t>menerima</a:t>
            </a:r>
            <a:r>
              <a:rPr lang="en-US" dirty="0"/>
              <a:t> random code di email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52028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1"/>
          <p:cNvSpPr txBox="1">
            <a:spLocks noGrp="1"/>
          </p:cNvSpPr>
          <p:nvPr>
            <p:ph type="title"/>
          </p:nvPr>
        </p:nvSpPr>
        <p:spPr>
          <a:xfrm>
            <a:off x="471061" y="730000"/>
            <a:ext cx="3192889" cy="11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200" dirty="0" err="1"/>
              <a:t>Profil</a:t>
            </a:r>
            <a:r>
              <a:rPr lang="en-ID" sz="3200" dirty="0"/>
              <a:t> dan Change Password</a:t>
            </a:r>
            <a:endParaRPr sz="3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ED9C87-1B2E-403D-A448-85C3A3A82495}"/>
              </a:ext>
            </a:extLst>
          </p:cNvPr>
          <p:cNvSpPr/>
          <p:nvPr/>
        </p:nvSpPr>
        <p:spPr>
          <a:xfrm>
            <a:off x="6660857" y="442464"/>
            <a:ext cx="1193605" cy="1605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100" dirty="0" err="1"/>
              <a:t>Profil</a:t>
            </a:r>
            <a:endParaRPr lang="en-ID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4A95EE-9998-464D-883C-ADF0B4CA7F8A}"/>
              </a:ext>
            </a:extLst>
          </p:cNvPr>
          <p:cNvSpPr txBox="1"/>
          <p:nvPr/>
        </p:nvSpPr>
        <p:spPr>
          <a:xfrm>
            <a:off x="471061" y="2004466"/>
            <a:ext cx="3073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Setelah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, pada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</a:t>
            </a:r>
            <a:r>
              <a:rPr lang="en-US" dirty="0" err="1"/>
              <a:t>layar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di </a:t>
            </a:r>
            <a:r>
              <a:rPr lang="en-US" dirty="0" err="1"/>
              <a:t>perluas</a:t>
            </a:r>
            <a:r>
              <a:rPr lang="en-US" dirty="0"/>
              <a:t> untuk </a:t>
            </a:r>
            <a:r>
              <a:rPr lang="en-US" dirty="0" err="1"/>
              <a:t>melihat</a:t>
            </a:r>
            <a:r>
              <a:rPr lang="en-US" dirty="0"/>
              <a:t> menu </a:t>
            </a:r>
            <a:r>
              <a:rPr lang="en-US" dirty="0" err="1"/>
              <a:t>profil</a:t>
            </a:r>
            <a:r>
              <a:rPr lang="en-US" dirty="0"/>
              <a:t>, </a:t>
            </a:r>
            <a:r>
              <a:rPr lang="en-US" i="1" dirty="0"/>
              <a:t>change password</a:t>
            </a:r>
            <a:r>
              <a:rPr lang="en-US" dirty="0"/>
              <a:t>, dan </a:t>
            </a:r>
            <a:r>
              <a:rPr lang="en-US" i="1" dirty="0"/>
              <a:t>logout</a:t>
            </a:r>
            <a:r>
              <a:rPr lang="en-US" dirty="0"/>
              <a:t>.</a:t>
            </a:r>
            <a:endParaRPr lang="en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ACAA39-A578-4FC2-89DF-ADDF5FE27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28" t="15742" r="23930" b="26728"/>
          <a:stretch/>
        </p:blipFill>
        <p:spPr>
          <a:xfrm>
            <a:off x="6677635" y="649578"/>
            <a:ext cx="2094557" cy="1307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DAEEE1-D56E-48A6-9787-E8945516AF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82" t="14193" r="23930" b="14876"/>
          <a:stretch/>
        </p:blipFill>
        <p:spPr>
          <a:xfrm>
            <a:off x="6660856" y="2468422"/>
            <a:ext cx="2144892" cy="16120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A249B1-D2CA-476F-A1D3-28AB6B5E13CC}"/>
              </a:ext>
            </a:extLst>
          </p:cNvPr>
          <p:cNvSpPr/>
          <p:nvPr/>
        </p:nvSpPr>
        <p:spPr>
          <a:xfrm>
            <a:off x="6660857" y="2261598"/>
            <a:ext cx="1499130" cy="1602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100" dirty="0"/>
              <a:t>Change Password</a:t>
            </a:r>
            <a:endParaRPr lang="en-ID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B1BF6-9A71-48A1-98CA-426A5B3DC14F}"/>
              </a:ext>
            </a:extLst>
          </p:cNvPr>
          <p:cNvSpPr txBox="1"/>
          <p:nvPr/>
        </p:nvSpPr>
        <p:spPr>
          <a:xfrm>
            <a:off x="476881" y="3196906"/>
            <a:ext cx="307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Menu </a:t>
            </a:r>
            <a:r>
              <a:rPr lang="en-US" dirty="0" err="1"/>
              <a:t>Profil</a:t>
            </a:r>
            <a:r>
              <a:rPr lang="en-US" dirty="0"/>
              <a:t> </a:t>
            </a:r>
            <a:r>
              <a:rPr lang="en-US" dirty="0" err="1"/>
              <a:t>berfungsi</a:t>
            </a:r>
            <a:r>
              <a:rPr lang="en-US" dirty="0"/>
              <a:t> untuk </a:t>
            </a:r>
            <a:r>
              <a:rPr lang="en-US" dirty="0" err="1"/>
              <a:t>mengubah</a:t>
            </a:r>
            <a:r>
              <a:rPr lang="en-US" dirty="0"/>
              <a:t> email dan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349118-A224-44D8-A142-4BFE19313A06}"/>
              </a:ext>
            </a:extLst>
          </p:cNvPr>
          <p:cNvSpPr txBox="1"/>
          <p:nvPr/>
        </p:nvSpPr>
        <p:spPr>
          <a:xfrm>
            <a:off x="482701" y="4005440"/>
            <a:ext cx="3073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Menu </a:t>
            </a:r>
            <a:r>
              <a:rPr lang="en-US" i="1" dirty="0"/>
              <a:t>change password</a:t>
            </a:r>
            <a:r>
              <a:rPr lang="en-US" dirty="0"/>
              <a:t> </a:t>
            </a:r>
            <a:r>
              <a:rPr lang="en-US" dirty="0" err="1"/>
              <a:t>berfungsi</a:t>
            </a:r>
            <a:r>
              <a:rPr lang="en-US" dirty="0"/>
              <a:t> untuk </a:t>
            </a:r>
            <a:r>
              <a:rPr lang="en-US" dirty="0" err="1"/>
              <a:t>mengubah</a:t>
            </a:r>
            <a:r>
              <a:rPr lang="en-US" dirty="0"/>
              <a:t> password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4E3C4B-3D0F-4783-99C5-42AC7F96B5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65368"/>
          <a:stretch/>
        </p:blipFill>
        <p:spPr>
          <a:xfrm>
            <a:off x="3663950" y="603007"/>
            <a:ext cx="2567030" cy="34630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B103BF-F4C0-4DBF-834D-118E5AA5E01C}"/>
              </a:ext>
            </a:extLst>
          </p:cNvPr>
          <p:cNvSpPr/>
          <p:nvPr/>
        </p:nvSpPr>
        <p:spPr>
          <a:xfrm>
            <a:off x="3771799" y="1303299"/>
            <a:ext cx="1077038" cy="6537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112B00-6C5C-4366-893A-05657878B8F7}"/>
              </a:ext>
            </a:extLst>
          </p:cNvPr>
          <p:cNvCxnSpPr>
            <a:endCxn id="5" idx="1"/>
          </p:cNvCxnSpPr>
          <p:nvPr/>
        </p:nvCxnSpPr>
        <p:spPr>
          <a:xfrm>
            <a:off x="4915949" y="1644242"/>
            <a:ext cx="1744907" cy="163019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9C820C-0C93-4769-B31F-9CF62D2176FF}"/>
              </a:ext>
            </a:extLst>
          </p:cNvPr>
          <p:cNvCxnSpPr>
            <a:endCxn id="2" idx="1"/>
          </p:cNvCxnSpPr>
          <p:nvPr/>
        </p:nvCxnSpPr>
        <p:spPr>
          <a:xfrm flipV="1">
            <a:off x="4899170" y="1303300"/>
            <a:ext cx="1778465" cy="12282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414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3749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600" dirty="0"/>
              <a:t>Menu </a:t>
            </a:r>
            <a:r>
              <a:rPr lang="en-ID" sz="1600" dirty="0" err="1"/>
              <a:t>Pencapain</a:t>
            </a:r>
            <a:r>
              <a:rPr lang="en-ID" sz="1600" dirty="0"/>
              <a:t> </a:t>
            </a:r>
            <a:r>
              <a:rPr lang="en-ID" sz="1600" dirty="0" err="1"/>
              <a:t>Indikator</a:t>
            </a:r>
            <a:r>
              <a:rPr lang="en-ID" sz="1600" dirty="0"/>
              <a:t> Makro Pembangunan (LPE, </a:t>
            </a:r>
            <a:r>
              <a:rPr lang="en-ID" sz="1600" dirty="0" err="1"/>
              <a:t>Rasio</a:t>
            </a:r>
            <a:r>
              <a:rPr lang="en-ID" sz="1600" dirty="0"/>
              <a:t> Gini, PDRB, </a:t>
            </a:r>
            <a:r>
              <a:rPr lang="en-ID" sz="1600" dirty="0" err="1"/>
              <a:t>dsb</a:t>
            </a:r>
            <a:r>
              <a:rPr lang="en-ID" sz="1600" dirty="0"/>
              <a:t>)</a:t>
            </a:r>
            <a:endParaRPr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F2C58-B12C-4CD1-BEA0-AF208B2A3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3"/>
          <a:stretch/>
        </p:blipFill>
        <p:spPr>
          <a:xfrm>
            <a:off x="135964" y="875739"/>
            <a:ext cx="5203140" cy="39629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9A22AF-6B1F-4582-9A4C-1F4DF1F019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02" t="2072" r="4067" b="47071"/>
          <a:stretch/>
        </p:blipFill>
        <p:spPr>
          <a:xfrm>
            <a:off x="5965190" y="926245"/>
            <a:ext cx="2222500" cy="13468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1338E7-14F9-4E47-B552-F59192CAF205}"/>
              </a:ext>
            </a:extLst>
          </p:cNvPr>
          <p:cNvSpPr/>
          <p:nvPr/>
        </p:nvSpPr>
        <p:spPr>
          <a:xfrm>
            <a:off x="5965190" y="770070"/>
            <a:ext cx="1059265" cy="1312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900" dirty="0"/>
              <a:t>F</a:t>
            </a:r>
            <a:r>
              <a:rPr lang="en-ID" sz="900" dirty="0" err="1"/>
              <a:t>ormat</a:t>
            </a:r>
            <a:r>
              <a:rPr lang="en-ID" sz="900" dirty="0"/>
              <a:t> </a:t>
            </a:r>
            <a:r>
              <a:rPr lang="en-ID" sz="900" dirty="0" err="1"/>
              <a:t>grafik</a:t>
            </a:r>
            <a:endParaRPr lang="en-ID" sz="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B5EDFA-6F66-44E7-B57A-DFAF8A1D90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68" t="3634" r="3150" b="8995"/>
          <a:stretch/>
        </p:blipFill>
        <p:spPr>
          <a:xfrm>
            <a:off x="5965190" y="2481857"/>
            <a:ext cx="2222500" cy="15790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EAF54E-C974-445D-A53D-66ECA3843179}"/>
              </a:ext>
            </a:extLst>
          </p:cNvPr>
          <p:cNvSpPr/>
          <p:nvPr/>
        </p:nvSpPr>
        <p:spPr>
          <a:xfrm>
            <a:off x="5960025" y="2326734"/>
            <a:ext cx="1059265" cy="1312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900" dirty="0"/>
              <a:t>F</a:t>
            </a:r>
            <a:r>
              <a:rPr lang="en-ID" sz="900" dirty="0" err="1"/>
              <a:t>ormat</a:t>
            </a:r>
            <a:r>
              <a:rPr lang="en-ID" sz="900" dirty="0"/>
              <a:t> GIS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887B75-668B-416D-9CD9-7A4C396E90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72" t="4664" r="2431" b="44946"/>
          <a:stretch/>
        </p:blipFill>
        <p:spPr>
          <a:xfrm>
            <a:off x="5960025" y="4265155"/>
            <a:ext cx="2489200" cy="7650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E92F5A-DB0A-4FB1-ADE0-CD1337A96CD9}"/>
              </a:ext>
            </a:extLst>
          </p:cNvPr>
          <p:cNvSpPr/>
          <p:nvPr/>
        </p:nvSpPr>
        <p:spPr>
          <a:xfrm>
            <a:off x="5953675" y="4110032"/>
            <a:ext cx="1059265" cy="1312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900" dirty="0"/>
              <a:t>F</a:t>
            </a:r>
            <a:r>
              <a:rPr lang="en-ID" sz="900" dirty="0" err="1"/>
              <a:t>ormat</a:t>
            </a:r>
            <a:r>
              <a:rPr lang="en-ID" sz="900" dirty="0"/>
              <a:t> </a:t>
            </a:r>
            <a:r>
              <a:rPr lang="en-ID" sz="900" dirty="0" err="1"/>
              <a:t>tabel</a:t>
            </a:r>
            <a:endParaRPr lang="en-ID" sz="9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88A968-4E8A-45BE-BD85-38535EE8AAF6}"/>
              </a:ext>
            </a:extLst>
          </p:cNvPr>
          <p:cNvCxnSpPr>
            <a:cxnSpLocks/>
          </p:cNvCxnSpPr>
          <p:nvPr/>
        </p:nvCxnSpPr>
        <p:spPr>
          <a:xfrm flipV="1">
            <a:off x="5339104" y="1623803"/>
            <a:ext cx="554254" cy="16680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632C4AB-45F5-46B7-828E-39C9D8C7DE2E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36522" y="3271385"/>
            <a:ext cx="6286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5FD6936-E3BD-4582-8BC8-5985862C7207}"/>
              </a:ext>
            </a:extLst>
          </p:cNvPr>
          <p:cNvCxnSpPr>
            <a:cxnSpLocks/>
          </p:cNvCxnSpPr>
          <p:nvPr/>
        </p:nvCxnSpPr>
        <p:spPr>
          <a:xfrm>
            <a:off x="5339104" y="3271385"/>
            <a:ext cx="554254" cy="1397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706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1"/>
          <p:cNvSpPr txBox="1">
            <a:spLocks noGrp="1"/>
          </p:cNvSpPr>
          <p:nvPr>
            <p:ph type="title"/>
          </p:nvPr>
        </p:nvSpPr>
        <p:spPr>
          <a:xfrm>
            <a:off x="530378" y="284775"/>
            <a:ext cx="3192889" cy="11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dirty="0" err="1"/>
              <a:t>Pencapain</a:t>
            </a:r>
            <a:r>
              <a:rPr lang="en-ID" sz="2800" dirty="0"/>
              <a:t> </a:t>
            </a:r>
            <a:r>
              <a:rPr lang="en-ID" sz="2800" dirty="0" err="1"/>
              <a:t>Indikator</a:t>
            </a:r>
            <a:r>
              <a:rPr lang="en-ID" sz="2800" dirty="0"/>
              <a:t> (1)</a:t>
            </a:r>
            <a:endParaRPr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ED9C87-1B2E-403D-A448-85C3A3A82495}"/>
              </a:ext>
            </a:extLst>
          </p:cNvPr>
          <p:cNvSpPr/>
          <p:nvPr/>
        </p:nvSpPr>
        <p:spPr>
          <a:xfrm>
            <a:off x="3950884" y="507097"/>
            <a:ext cx="3551873" cy="2246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D" sz="1100" dirty="0"/>
              <a:t>Overview </a:t>
            </a:r>
            <a:r>
              <a:rPr lang="en-ID" sz="1100" dirty="0" err="1"/>
              <a:t>Pencapaian</a:t>
            </a:r>
            <a:r>
              <a:rPr lang="en-ID" sz="1100" dirty="0"/>
              <a:t> </a:t>
            </a:r>
            <a:r>
              <a:rPr lang="en-ID" sz="1100" dirty="0" err="1"/>
              <a:t>Indikator</a:t>
            </a:r>
            <a:endParaRPr lang="en-ID" sz="1100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7477AE7-FC1F-4C25-920F-8169A16B8B9D}"/>
              </a:ext>
            </a:extLst>
          </p:cNvPr>
          <p:cNvSpPr txBox="1"/>
          <p:nvPr/>
        </p:nvSpPr>
        <p:spPr>
          <a:xfrm>
            <a:off x="530378" y="1431375"/>
            <a:ext cx="3073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Menu </a:t>
            </a:r>
            <a:r>
              <a:rPr lang="en-US" dirty="0" err="1"/>
              <a:t>Pencapaian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data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makro</a:t>
            </a:r>
            <a:r>
              <a:rPr lang="en-US" dirty="0"/>
              <a:t> </a:t>
            </a:r>
            <a:r>
              <a:rPr lang="en-US" dirty="0" err="1"/>
              <a:t>pembangunan</a:t>
            </a:r>
            <a:r>
              <a:rPr lang="en-US" dirty="0"/>
              <a:t> yang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API BPS. Data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meliputi</a:t>
            </a:r>
            <a:r>
              <a:rPr lang="en-US" dirty="0"/>
              <a:t> data </a:t>
            </a:r>
            <a:r>
              <a:rPr lang="en-US" dirty="0" err="1"/>
              <a:t>daerah</a:t>
            </a:r>
            <a:r>
              <a:rPr lang="en-US" dirty="0"/>
              <a:t> (</a:t>
            </a:r>
            <a:r>
              <a:rPr lang="en-US" dirty="0" err="1"/>
              <a:t>Provinsi</a:t>
            </a:r>
            <a:r>
              <a:rPr lang="en-US" dirty="0"/>
              <a:t>/ </a:t>
            </a:r>
            <a:r>
              <a:rPr lang="en-US" dirty="0" err="1"/>
              <a:t>Kabupaten</a:t>
            </a:r>
            <a:r>
              <a:rPr lang="en-US" dirty="0"/>
              <a:t>/ Kota), </a:t>
            </a:r>
            <a:r>
              <a:rPr lang="en-US" dirty="0" err="1"/>
              <a:t>indikator</a:t>
            </a:r>
            <a:r>
              <a:rPr lang="en-US" dirty="0"/>
              <a:t> (LPE, </a:t>
            </a:r>
            <a:r>
              <a:rPr lang="en-US" dirty="0" err="1"/>
              <a:t>Rasio</a:t>
            </a:r>
            <a:r>
              <a:rPr lang="en-US" dirty="0"/>
              <a:t> Gini, PDRB, </a:t>
            </a:r>
            <a:r>
              <a:rPr lang="en-US" dirty="0" err="1"/>
              <a:t>IPM,dsb</a:t>
            </a:r>
            <a:r>
              <a:rPr lang="en-US" dirty="0"/>
              <a:t>) dan </a:t>
            </a:r>
            <a:r>
              <a:rPr lang="en-US" dirty="0" err="1"/>
              <a:t>tahun</a:t>
            </a:r>
            <a:r>
              <a:rPr lang="en-US" dirty="0"/>
              <a:t>. </a:t>
            </a:r>
          </a:p>
          <a:p>
            <a:r>
              <a:rPr lang="en-US" dirty="0"/>
              <a:t>Data </a:t>
            </a:r>
            <a:r>
              <a:rPr lang="en-US" dirty="0" err="1"/>
              <a:t>ditampilkan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format </a:t>
            </a:r>
            <a:r>
              <a:rPr lang="en-US" dirty="0" err="1"/>
              <a:t>grafik</a:t>
            </a:r>
            <a:r>
              <a:rPr lang="en-US" dirty="0"/>
              <a:t>, </a:t>
            </a:r>
            <a:r>
              <a:rPr lang="en-US" dirty="0" err="1"/>
              <a:t>tabel</a:t>
            </a:r>
            <a:r>
              <a:rPr lang="en-US" dirty="0"/>
              <a:t> dan GIS (</a:t>
            </a:r>
            <a:r>
              <a:rPr lang="en-US" i="1" dirty="0"/>
              <a:t>Geographic Information System</a:t>
            </a:r>
            <a:r>
              <a:rPr lang="en-US" dirty="0"/>
              <a:t>)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F2C58-B12C-4CD1-BEA0-AF208B2A3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3"/>
          <a:stretch/>
        </p:blipFill>
        <p:spPr>
          <a:xfrm>
            <a:off x="3950884" y="796067"/>
            <a:ext cx="4662738" cy="35513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1722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1"/>
          <p:cNvSpPr txBox="1">
            <a:spLocks noGrp="1"/>
          </p:cNvSpPr>
          <p:nvPr>
            <p:ph type="title"/>
          </p:nvPr>
        </p:nvSpPr>
        <p:spPr>
          <a:xfrm>
            <a:off x="530378" y="284775"/>
            <a:ext cx="3192889" cy="11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dirty="0" err="1"/>
              <a:t>Pencapain</a:t>
            </a:r>
            <a:r>
              <a:rPr lang="en-ID" sz="2800" dirty="0"/>
              <a:t> </a:t>
            </a:r>
            <a:r>
              <a:rPr lang="en-ID" sz="2800" dirty="0" err="1"/>
              <a:t>Indikator</a:t>
            </a:r>
            <a:r>
              <a:rPr lang="en-ID" sz="2800" dirty="0"/>
              <a:t> (2)</a:t>
            </a:r>
            <a:endParaRPr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ED9C87-1B2E-403D-A448-85C3A3A82495}"/>
              </a:ext>
            </a:extLst>
          </p:cNvPr>
          <p:cNvSpPr/>
          <p:nvPr/>
        </p:nvSpPr>
        <p:spPr>
          <a:xfrm>
            <a:off x="3950884" y="507097"/>
            <a:ext cx="3551873" cy="2246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D" sz="1100" dirty="0" err="1"/>
              <a:t>Pencapaian</a:t>
            </a:r>
            <a:r>
              <a:rPr lang="en-ID" sz="1100" dirty="0"/>
              <a:t> </a:t>
            </a:r>
            <a:r>
              <a:rPr lang="en-ID" sz="1100" dirty="0" err="1"/>
              <a:t>Indikator</a:t>
            </a:r>
            <a:r>
              <a:rPr lang="en-ID" sz="1100" dirty="0"/>
              <a:t> (</a:t>
            </a:r>
            <a:r>
              <a:rPr lang="en-ID" sz="1100" dirty="0" err="1"/>
              <a:t>grafik</a:t>
            </a:r>
            <a:r>
              <a:rPr lang="en-ID" sz="1100" dirty="0"/>
              <a:t>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7477AE7-FC1F-4C25-920F-8169A16B8B9D}"/>
              </a:ext>
            </a:extLst>
          </p:cNvPr>
          <p:cNvSpPr txBox="1"/>
          <p:nvPr/>
        </p:nvSpPr>
        <p:spPr>
          <a:xfrm>
            <a:off x="530378" y="1431375"/>
            <a:ext cx="3073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Format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data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makro</a:t>
            </a:r>
            <a:r>
              <a:rPr lang="en-US" dirty="0"/>
              <a:t> </a:t>
            </a:r>
            <a:r>
              <a:rPr lang="en-US" dirty="0" err="1"/>
              <a:t>pembangunan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. Timeseries, </a:t>
            </a:r>
            <a:r>
              <a:rPr lang="en-US" dirty="0" err="1"/>
              <a:t>daerah</a:t>
            </a:r>
            <a:r>
              <a:rPr lang="en-US" dirty="0"/>
              <a:t>, dan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di </a:t>
            </a:r>
            <a:r>
              <a:rPr lang="en-US" dirty="0" err="1"/>
              <a:t>pilih</a:t>
            </a:r>
            <a:r>
              <a:rPr lang="en-US" dirty="0"/>
              <a:t> pada form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halaman</a:t>
            </a:r>
            <a:endParaRPr lang="en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F402F5-2DCB-49C1-BBB2-7453C985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884" y="788757"/>
            <a:ext cx="4662738" cy="41964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0D509F-5696-4466-84C6-A3D64F0F7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15" t="104" r="4468" b="89989"/>
          <a:stretch/>
        </p:blipFill>
        <p:spPr>
          <a:xfrm>
            <a:off x="530378" y="2712690"/>
            <a:ext cx="3073400" cy="3628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5BF13ED-52BF-4A2B-9651-3286D08669A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603778" y="1062681"/>
            <a:ext cx="1314211" cy="1831426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9C5E33D-284A-4740-95DB-1853314BE5A3}"/>
              </a:ext>
            </a:extLst>
          </p:cNvPr>
          <p:cNvSpPr/>
          <p:nvPr/>
        </p:nvSpPr>
        <p:spPr>
          <a:xfrm>
            <a:off x="4966283" y="865936"/>
            <a:ext cx="3389152" cy="3420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7298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1"/>
          <p:cNvSpPr txBox="1">
            <a:spLocks noGrp="1"/>
          </p:cNvSpPr>
          <p:nvPr>
            <p:ph type="title"/>
          </p:nvPr>
        </p:nvSpPr>
        <p:spPr>
          <a:xfrm>
            <a:off x="530378" y="284775"/>
            <a:ext cx="3192889" cy="11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dirty="0" err="1"/>
              <a:t>Pencapain</a:t>
            </a:r>
            <a:r>
              <a:rPr lang="en-ID" sz="2800" dirty="0"/>
              <a:t> </a:t>
            </a:r>
            <a:r>
              <a:rPr lang="en-ID" sz="2800" dirty="0" err="1"/>
              <a:t>Indikator</a:t>
            </a:r>
            <a:r>
              <a:rPr lang="en-ID" sz="2800" dirty="0"/>
              <a:t> (3)</a:t>
            </a:r>
            <a:endParaRPr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ED9C87-1B2E-403D-A448-85C3A3A82495}"/>
              </a:ext>
            </a:extLst>
          </p:cNvPr>
          <p:cNvSpPr/>
          <p:nvPr/>
        </p:nvSpPr>
        <p:spPr>
          <a:xfrm>
            <a:off x="3814009" y="1157103"/>
            <a:ext cx="3551873" cy="2246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D" sz="1100" dirty="0" err="1"/>
              <a:t>Pencapaian</a:t>
            </a:r>
            <a:r>
              <a:rPr lang="en-ID" sz="1100" dirty="0"/>
              <a:t> </a:t>
            </a:r>
            <a:r>
              <a:rPr lang="en-ID" sz="1100" dirty="0" err="1"/>
              <a:t>Indikator</a:t>
            </a:r>
            <a:r>
              <a:rPr lang="en-ID" sz="1100" dirty="0"/>
              <a:t> (</a:t>
            </a:r>
            <a:r>
              <a:rPr lang="en-ID" sz="1100" dirty="0" err="1"/>
              <a:t>tabel</a:t>
            </a:r>
            <a:r>
              <a:rPr lang="en-ID" sz="1100" dirty="0"/>
              <a:t>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7477AE7-FC1F-4C25-920F-8169A16B8B9D}"/>
              </a:ext>
            </a:extLst>
          </p:cNvPr>
          <p:cNvSpPr txBox="1"/>
          <p:nvPr/>
        </p:nvSpPr>
        <p:spPr>
          <a:xfrm>
            <a:off x="530378" y="1431375"/>
            <a:ext cx="307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Format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data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makro</a:t>
            </a:r>
            <a:r>
              <a:rPr lang="en-US" dirty="0"/>
              <a:t> </a:t>
            </a:r>
            <a:r>
              <a:rPr lang="en-US" dirty="0" err="1"/>
              <a:t>pembangunan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. 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6B3E34-4FDF-43B0-A9F9-C2BA715FE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009" y="1481945"/>
            <a:ext cx="5008904" cy="25044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3350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1"/>
          <p:cNvSpPr txBox="1">
            <a:spLocks noGrp="1"/>
          </p:cNvSpPr>
          <p:nvPr>
            <p:ph type="title"/>
          </p:nvPr>
        </p:nvSpPr>
        <p:spPr>
          <a:xfrm>
            <a:off x="530378" y="284775"/>
            <a:ext cx="3192889" cy="11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800" dirty="0" err="1"/>
              <a:t>Pencapain</a:t>
            </a:r>
            <a:r>
              <a:rPr lang="en-ID" sz="2800" dirty="0"/>
              <a:t> </a:t>
            </a:r>
            <a:r>
              <a:rPr lang="en-ID" sz="2800" dirty="0" err="1"/>
              <a:t>Indikator</a:t>
            </a:r>
            <a:r>
              <a:rPr lang="en-ID" sz="2800" dirty="0"/>
              <a:t> (4)</a:t>
            </a:r>
            <a:endParaRPr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ED9C87-1B2E-403D-A448-85C3A3A82495}"/>
              </a:ext>
            </a:extLst>
          </p:cNvPr>
          <p:cNvSpPr/>
          <p:nvPr/>
        </p:nvSpPr>
        <p:spPr>
          <a:xfrm>
            <a:off x="3644798" y="745768"/>
            <a:ext cx="3551873" cy="2246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D" sz="1100" dirty="0" err="1"/>
              <a:t>Pencapaian</a:t>
            </a:r>
            <a:r>
              <a:rPr lang="en-ID" sz="1100" dirty="0"/>
              <a:t> </a:t>
            </a:r>
            <a:r>
              <a:rPr lang="en-ID" sz="1100" dirty="0" err="1"/>
              <a:t>Indikator</a:t>
            </a:r>
            <a:r>
              <a:rPr lang="en-ID" sz="1100" dirty="0"/>
              <a:t> (GIS)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7477AE7-FC1F-4C25-920F-8169A16B8B9D}"/>
              </a:ext>
            </a:extLst>
          </p:cNvPr>
          <p:cNvSpPr txBox="1"/>
          <p:nvPr/>
        </p:nvSpPr>
        <p:spPr>
          <a:xfrm>
            <a:off x="530378" y="1431375"/>
            <a:ext cx="3073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Format GIS </a:t>
            </a:r>
            <a:r>
              <a:rPr lang="en-US" dirty="0" err="1"/>
              <a:t>menampilkan</a:t>
            </a:r>
            <a:r>
              <a:rPr lang="en-US" dirty="0"/>
              <a:t> data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makro</a:t>
            </a:r>
            <a:r>
              <a:rPr lang="en-US" dirty="0"/>
              <a:t> </a:t>
            </a:r>
            <a:r>
              <a:rPr lang="en-US" dirty="0" err="1"/>
              <a:t>pembangunan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i="1" dirty="0"/>
              <a:t>maps</a:t>
            </a:r>
            <a:r>
              <a:rPr lang="en-US" dirty="0"/>
              <a:t>. Untuk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, </a:t>
            </a:r>
            <a:r>
              <a:rPr lang="en-US" dirty="0" err="1"/>
              <a:t>proyeksi</a:t>
            </a:r>
            <a:r>
              <a:rPr lang="en-US" dirty="0"/>
              <a:t> per </a:t>
            </a:r>
            <a:r>
              <a:rPr lang="en-US" dirty="0" err="1"/>
              <a:t>tahun</a:t>
            </a:r>
            <a:r>
              <a:rPr lang="en-US" dirty="0"/>
              <a:t> dan </a:t>
            </a:r>
            <a:r>
              <a:rPr lang="en-US" dirty="0" err="1"/>
              <a:t>deskripsi</a:t>
            </a:r>
            <a:r>
              <a:rPr lang="en-US" dirty="0"/>
              <a:t>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pada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</a:t>
            </a:r>
            <a:r>
              <a:rPr lang="en-US" dirty="0" err="1"/>
              <a:t>halaman</a:t>
            </a:r>
            <a:endParaRPr lang="en-ID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90C10B-F2E4-448A-A6A3-168F0E3F7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798" y="1040487"/>
            <a:ext cx="5310910" cy="3294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F04F46-89A1-4A0F-8E87-C9DB82EF2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59" t="20964" r="59348" b="16747"/>
          <a:stretch/>
        </p:blipFill>
        <p:spPr>
          <a:xfrm>
            <a:off x="2129746" y="2806644"/>
            <a:ext cx="1098958" cy="205208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1F96CF1-F20D-438C-8FDF-83FEF807637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228704" y="2686085"/>
            <a:ext cx="1404256" cy="114660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615E381-5BA9-4794-80CD-7A98F7BE2D39}"/>
              </a:ext>
            </a:extLst>
          </p:cNvPr>
          <p:cNvSpPr/>
          <p:nvPr/>
        </p:nvSpPr>
        <p:spPr>
          <a:xfrm>
            <a:off x="4693920" y="1744980"/>
            <a:ext cx="1005840" cy="22783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1303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3"/>
          <p:cNvSpPr txBox="1">
            <a:spLocks noGrp="1"/>
          </p:cNvSpPr>
          <p:nvPr>
            <p:ph type="ctrTitle"/>
          </p:nvPr>
        </p:nvSpPr>
        <p:spPr>
          <a:xfrm>
            <a:off x="713225" y="1255325"/>
            <a:ext cx="5177100" cy="17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anrope Light"/>
                <a:ea typeface="Manrope Light"/>
                <a:cs typeface="Manrope Light"/>
                <a:sym typeface="Manrope Light"/>
              </a:rPr>
              <a:t>Web Portal PEPPD</a:t>
            </a:r>
            <a:endParaRPr dirty="0"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888" name="Google Shape;888;p33"/>
          <p:cNvSpPr/>
          <p:nvPr/>
        </p:nvSpPr>
        <p:spPr>
          <a:xfrm rot="-5400000">
            <a:off x="5960004" y="-463975"/>
            <a:ext cx="2357400" cy="1081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89" name="Google Shape;889;p33"/>
          <p:cNvGrpSpPr/>
          <p:nvPr/>
        </p:nvGrpSpPr>
        <p:grpSpPr>
          <a:xfrm>
            <a:off x="5694491" y="2184438"/>
            <a:ext cx="3186709" cy="2799521"/>
            <a:chOff x="5694491" y="2184438"/>
            <a:chExt cx="3186709" cy="2799521"/>
          </a:xfrm>
        </p:grpSpPr>
        <p:grpSp>
          <p:nvGrpSpPr>
            <p:cNvPr id="890" name="Google Shape;890;p33"/>
            <p:cNvGrpSpPr/>
            <p:nvPr/>
          </p:nvGrpSpPr>
          <p:grpSpPr>
            <a:xfrm>
              <a:off x="5694491" y="2184438"/>
              <a:ext cx="2894034" cy="2799521"/>
              <a:chOff x="5694491" y="2184438"/>
              <a:chExt cx="2894034" cy="2799521"/>
            </a:xfrm>
          </p:grpSpPr>
          <p:grpSp>
            <p:nvGrpSpPr>
              <p:cNvPr id="891" name="Google Shape;891;p33"/>
              <p:cNvGrpSpPr/>
              <p:nvPr/>
            </p:nvGrpSpPr>
            <p:grpSpPr>
              <a:xfrm>
                <a:off x="7996879" y="2184438"/>
                <a:ext cx="591646" cy="720033"/>
                <a:chOff x="3883186" y="1687261"/>
                <a:chExt cx="465900" cy="567000"/>
              </a:xfrm>
            </p:grpSpPr>
            <p:cxnSp>
              <p:nvCxnSpPr>
                <p:cNvPr id="892" name="Google Shape;892;p33"/>
                <p:cNvCxnSpPr/>
                <p:nvPr/>
              </p:nvCxnSpPr>
              <p:spPr>
                <a:xfrm>
                  <a:off x="4116580" y="1687261"/>
                  <a:ext cx="0" cy="567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3" name="Google Shape;893;p33"/>
                <p:cNvCxnSpPr/>
                <p:nvPr/>
              </p:nvCxnSpPr>
              <p:spPr>
                <a:xfrm rot="10800000">
                  <a:off x="3883186" y="1970346"/>
                  <a:ext cx="465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4" name="Google Shape;894;p33"/>
                <p:cNvCxnSpPr/>
                <p:nvPr/>
              </p:nvCxnSpPr>
              <p:spPr>
                <a:xfrm flipH="1">
                  <a:off x="3952046" y="1806534"/>
                  <a:ext cx="329100" cy="328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5" name="Google Shape;895;p33"/>
                <p:cNvCxnSpPr/>
                <p:nvPr/>
              </p:nvCxnSpPr>
              <p:spPr>
                <a:xfrm rot="10800000">
                  <a:off x="3952046" y="1806413"/>
                  <a:ext cx="329100" cy="328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896" name="Google Shape;896;p33"/>
              <p:cNvGrpSpPr/>
              <p:nvPr/>
            </p:nvGrpSpPr>
            <p:grpSpPr>
              <a:xfrm>
                <a:off x="5694491" y="4263925"/>
                <a:ext cx="591646" cy="720033"/>
                <a:chOff x="3883186" y="1687261"/>
                <a:chExt cx="465900" cy="567000"/>
              </a:xfrm>
            </p:grpSpPr>
            <p:cxnSp>
              <p:nvCxnSpPr>
                <p:cNvPr id="897" name="Google Shape;897;p33"/>
                <p:cNvCxnSpPr/>
                <p:nvPr/>
              </p:nvCxnSpPr>
              <p:spPr>
                <a:xfrm>
                  <a:off x="4116580" y="1687261"/>
                  <a:ext cx="0" cy="567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8" name="Google Shape;898;p33"/>
                <p:cNvCxnSpPr/>
                <p:nvPr/>
              </p:nvCxnSpPr>
              <p:spPr>
                <a:xfrm rot="10800000">
                  <a:off x="3883186" y="1970346"/>
                  <a:ext cx="465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9" name="Google Shape;899;p33"/>
                <p:cNvCxnSpPr/>
                <p:nvPr/>
              </p:nvCxnSpPr>
              <p:spPr>
                <a:xfrm flipH="1">
                  <a:off x="3952046" y="1806534"/>
                  <a:ext cx="329100" cy="328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00" name="Google Shape;900;p33"/>
                <p:cNvCxnSpPr/>
                <p:nvPr/>
              </p:nvCxnSpPr>
              <p:spPr>
                <a:xfrm rot="10800000">
                  <a:off x="3952046" y="1806413"/>
                  <a:ext cx="329100" cy="328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901" name="Google Shape;901;p33"/>
            <p:cNvGrpSpPr/>
            <p:nvPr/>
          </p:nvGrpSpPr>
          <p:grpSpPr>
            <a:xfrm>
              <a:off x="6846808" y="2758450"/>
              <a:ext cx="2034392" cy="2073275"/>
              <a:chOff x="6846808" y="2758450"/>
              <a:chExt cx="2034392" cy="2073275"/>
            </a:xfrm>
          </p:grpSpPr>
          <p:grpSp>
            <p:nvGrpSpPr>
              <p:cNvPr id="902" name="Google Shape;902;p33"/>
              <p:cNvGrpSpPr/>
              <p:nvPr/>
            </p:nvGrpSpPr>
            <p:grpSpPr>
              <a:xfrm>
                <a:off x="7821600" y="4151575"/>
                <a:ext cx="1059600" cy="508800"/>
                <a:chOff x="7250950" y="3409525"/>
                <a:chExt cx="1059600" cy="508800"/>
              </a:xfrm>
            </p:grpSpPr>
            <p:sp>
              <p:nvSpPr>
                <p:cNvPr id="903" name="Google Shape;903;p33"/>
                <p:cNvSpPr/>
                <p:nvPr/>
              </p:nvSpPr>
              <p:spPr>
                <a:xfrm>
                  <a:off x="7250950" y="3409525"/>
                  <a:ext cx="1059600" cy="508800"/>
                </a:xfrm>
                <a:prstGeom prst="roundRect">
                  <a:avLst>
                    <a:gd name="adj" fmla="val 16667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cxnSp>
              <p:nvCxnSpPr>
                <p:cNvPr id="904" name="Google Shape;904;p33"/>
                <p:cNvCxnSpPr/>
                <p:nvPr/>
              </p:nvCxnSpPr>
              <p:spPr>
                <a:xfrm rot="10800000" flipH="1">
                  <a:off x="7664211" y="3572500"/>
                  <a:ext cx="557100" cy="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905" name="Google Shape;905;p33"/>
                <p:cNvSpPr/>
                <p:nvPr/>
              </p:nvSpPr>
              <p:spPr>
                <a:xfrm>
                  <a:off x="7340188" y="3529825"/>
                  <a:ext cx="268200" cy="2682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cxnSp>
              <p:nvCxnSpPr>
                <p:cNvPr id="906" name="Google Shape;906;p33"/>
                <p:cNvCxnSpPr/>
                <p:nvPr/>
              </p:nvCxnSpPr>
              <p:spPr>
                <a:xfrm rot="10800000" flipH="1">
                  <a:off x="7664211" y="3636750"/>
                  <a:ext cx="557100" cy="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07" name="Google Shape;907;p33"/>
                <p:cNvCxnSpPr/>
                <p:nvPr/>
              </p:nvCxnSpPr>
              <p:spPr>
                <a:xfrm rot="10800000" flipH="1">
                  <a:off x="7664211" y="3765650"/>
                  <a:ext cx="557100" cy="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08" name="Google Shape;908;p33"/>
                <p:cNvCxnSpPr/>
                <p:nvPr/>
              </p:nvCxnSpPr>
              <p:spPr>
                <a:xfrm rot="10800000" flipH="1">
                  <a:off x="7664211" y="3701200"/>
                  <a:ext cx="557100" cy="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09" name="Google Shape;909;p33"/>
              <p:cNvGrpSpPr/>
              <p:nvPr/>
            </p:nvGrpSpPr>
            <p:grpSpPr>
              <a:xfrm>
                <a:off x="6891059" y="2758450"/>
                <a:ext cx="591653" cy="1081200"/>
                <a:chOff x="7224259" y="2787025"/>
                <a:chExt cx="591653" cy="1081200"/>
              </a:xfrm>
            </p:grpSpPr>
            <p:sp>
              <p:nvSpPr>
                <p:cNvPr id="910" name="Google Shape;910;p33"/>
                <p:cNvSpPr/>
                <p:nvPr/>
              </p:nvSpPr>
              <p:spPr>
                <a:xfrm>
                  <a:off x="7224263" y="2787025"/>
                  <a:ext cx="591649" cy="108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" h="891" extrusionOk="0">
                      <a:moveTo>
                        <a:pt x="0" y="0"/>
                      </a:moveTo>
                      <a:lnTo>
                        <a:pt x="1331" y="0"/>
                      </a:lnTo>
                      <a:lnTo>
                        <a:pt x="1331" y="891"/>
                      </a:lnTo>
                      <a:lnTo>
                        <a:pt x="0" y="8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911" name="Google Shape;911;p33"/>
                <p:cNvCxnSpPr/>
                <p:nvPr/>
              </p:nvCxnSpPr>
              <p:spPr>
                <a:xfrm>
                  <a:off x="7224259" y="2930184"/>
                  <a:ext cx="59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912" name="Google Shape;912;p33"/>
                <p:cNvSpPr/>
                <p:nvPr/>
              </p:nvSpPr>
              <p:spPr>
                <a:xfrm>
                  <a:off x="7272265" y="2832416"/>
                  <a:ext cx="41900" cy="4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9" extrusionOk="0">
                      <a:moveTo>
                        <a:pt x="48" y="24"/>
                      </a:moveTo>
                      <a:cubicBezTo>
                        <a:pt x="48" y="28"/>
                        <a:pt x="47" y="32"/>
                        <a:pt x="45" y="36"/>
                      </a:cubicBezTo>
                      <a:cubicBezTo>
                        <a:pt x="43" y="39"/>
                        <a:pt x="39" y="43"/>
                        <a:pt x="36" y="45"/>
                      </a:cubicBezTo>
                      <a:cubicBezTo>
                        <a:pt x="32" y="47"/>
                        <a:pt x="28" y="49"/>
                        <a:pt x="24" y="49"/>
                      </a:cubicBezTo>
                      <a:cubicBezTo>
                        <a:pt x="20" y="49"/>
                        <a:pt x="16" y="47"/>
                        <a:pt x="12" y="45"/>
                      </a:cubicBezTo>
                      <a:cubicBezTo>
                        <a:pt x="8" y="43"/>
                        <a:pt x="5" y="39"/>
                        <a:pt x="3" y="36"/>
                      </a:cubicBezTo>
                      <a:cubicBezTo>
                        <a:pt x="1" y="32"/>
                        <a:pt x="0" y="28"/>
                        <a:pt x="0" y="24"/>
                      </a:cubicBezTo>
                      <a:cubicBezTo>
                        <a:pt x="0" y="20"/>
                        <a:pt x="1" y="16"/>
                        <a:pt x="3" y="12"/>
                      </a:cubicBezTo>
                      <a:cubicBezTo>
                        <a:pt x="5" y="8"/>
                        <a:pt x="8" y="5"/>
                        <a:pt x="12" y="3"/>
                      </a:cubicBezTo>
                      <a:cubicBezTo>
                        <a:pt x="16" y="1"/>
                        <a:pt x="20" y="0"/>
                        <a:pt x="24" y="0"/>
                      </a:cubicBezTo>
                      <a:cubicBezTo>
                        <a:pt x="28" y="0"/>
                        <a:pt x="32" y="1"/>
                        <a:pt x="36" y="3"/>
                      </a:cubicBezTo>
                      <a:cubicBezTo>
                        <a:pt x="39" y="5"/>
                        <a:pt x="43" y="8"/>
                        <a:pt x="45" y="12"/>
                      </a:cubicBezTo>
                      <a:cubicBezTo>
                        <a:pt x="47" y="16"/>
                        <a:pt x="48" y="20"/>
                        <a:pt x="48" y="24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0" rIns="9215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3" name="Google Shape;913;p33"/>
                <p:cNvSpPr/>
                <p:nvPr/>
              </p:nvSpPr>
              <p:spPr>
                <a:xfrm>
                  <a:off x="7371776" y="2832416"/>
                  <a:ext cx="42773" cy="4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49" extrusionOk="0">
                      <a:moveTo>
                        <a:pt x="49" y="24"/>
                      </a:moveTo>
                      <a:cubicBezTo>
                        <a:pt x="49" y="28"/>
                        <a:pt x="48" y="32"/>
                        <a:pt x="46" y="36"/>
                      </a:cubicBezTo>
                      <a:cubicBezTo>
                        <a:pt x="43" y="39"/>
                        <a:pt x="40" y="43"/>
                        <a:pt x="37" y="45"/>
                      </a:cubicBezTo>
                      <a:cubicBezTo>
                        <a:pt x="33" y="47"/>
                        <a:pt x="29" y="49"/>
                        <a:pt x="25" y="49"/>
                      </a:cubicBezTo>
                      <a:cubicBezTo>
                        <a:pt x="20" y="49"/>
                        <a:pt x="15" y="47"/>
                        <a:pt x="12" y="45"/>
                      </a:cubicBezTo>
                      <a:cubicBezTo>
                        <a:pt x="8" y="43"/>
                        <a:pt x="6" y="39"/>
                        <a:pt x="4" y="36"/>
                      </a:cubicBezTo>
                      <a:cubicBezTo>
                        <a:pt x="1" y="32"/>
                        <a:pt x="0" y="28"/>
                        <a:pt x="0" y="24"/>
                      </a:cubicBezTo>
                      <a:cubicBezTo>
                        <a:pt x="0" y="20"/>
                        <a:pt x="1" y="16"/>
                        <a:pt x="4" y="12"/>
                      </a:cubicBezTo>
                      <a:cubicBezTo>
                        <a:pt x="6" y="8"/>
                        <a:pt x="8" y="5"/>
                        <a:pt x="12" y="3"/>
                      </a:cubicBezTo>
                      <a:cubicBezTo>
                        <a:pt x="15" y="1"/>
                        <a:pt x="20" y="0"/>
                        <a:pt x="25" y="0"/>
                      </a:cubicBezTo>
                      <a:cubicBezTo>
                        <a:pt x="29" y="0"/>
                        <a:pt x="33" y="1"/>
                        <a:pt x="37" y="3"/>
                      </a:cubicBezTo>
                      <a:cubicBezTo>
                        <a:pt x="40" y="5"/>
                        <a:pt x="44" y="8"/>
                        <a:pt x="46" y="12"/>
                      </a:cubicBezTo>
                      <a:cubicBezTo>
                        <a:pt x="48" y="16"/>
                        <a:pt x="49" y="20"/>
                        <a:pt x="49" y="24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0" rIns="9215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4" name="Google Shape;914;p33"/>
                <p:cNvSpPr/>
                <p:nvPr/>
              </p:nvSpPr>
              <p:spPr>
                <a:xfrm>
                  <a:off x="7471288" y="2832416"/>
                  <a:ext cx="42773" cy="4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49" extrusionOk="0">
                      <a:moveTo>
                        <a:pt x="49" y="24"/>
                      </a:moveTo>
                      <a:cubicBezTo>
                        <a:pt x="49" y="28"/>
                        <a:pt x="47" y="32"/>
                        <a:pt x="45" y="36"/>
                      </a:cubicBezTo>
                      <a:cubicBezTo>
                        <a:pt x="43" y="39"/>
                        <a:pt x="40" y="43"/>
                        <a:pt x="36" y="45"/>
                      </a:cubicBezTo>
                      <a:cubicBezTo>
                        <a:pt x="33" y="47"/>
                        <a:pt x="28" y="49"/>
                        <a:pt x="24" y="49"/>
                      </a:cubicBezTo>
                      <a:cubicBezTo>
                        <a:pt x="20" y="49"/>
                        <a:pt x="16" y="47"/>
                        <a:pt x="12" y="45"/>
                      </a:cubicBezTo>
                      <a:cubicBezTo>
                        <a:pt x="8" y="43"/>
                        <a:pt x="5" y="39"/>
                        <a:pt x="3" y="36"/>
                      </a:cubicBezTo>
                      <a:cubicBezTo>
                        <a:pt x="1" y="32"/>
                        <a:pt x="0" y="28"/>
                        <a:pt x="0" y="24"/>
                      </a:cubicBezTo>
                      <a:cubicBezTo>
                        <a:pt x="0" y="20"/>
                        <a:pt x="1" y="16"/>
                        <a:pt x="3" y="12"/>
                      </a:cubicBezTo>
                      <a:cubicBezTo>
                        <a:pt x="5" y="8"/>
                        <a:pt x="8" y="5"/>
                        <a:pt x="12" y="3"/>
                      </a:cubicBezTo>
                      <a:cubicBezTo>
                        <a:pt x="16" y="1"/>
                        <a:pt x="20" y="0"/>
                        <a:pt x="24" y="0"/>
                      </a:cubicBezTo>
                      <a:cubicBezTo>
                        <a:pt x="28" y="0"/>
                        <a:pt x="33" y="1"/>
                        <a:pt x="36" y="3"/>
                      </a:cubicBezTo>
                      <a:cubicBezTo>
                        <a:pt x="40" y="5"/>
                        <a:pt x="43" y="8"/>
                        <a:pt x="45" y="12"/>
                      </a:cubicBezTo>
                      <a:cubicBezTo>
                        <a:pt x="47" y="16"/>
                        <a:pt x="49" y="20"/>
                        <a:pt x="49" y="24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0" rIns="9215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5" name="Google Shape;915;p33"/>
              <p:cNvGrpSpPr/>
              <p:nvPr/>
            </p:nvGrpSpPr>
            <p:grpSpPr>
              <a:xfrm>
                <a:off x="7769118" y="3326074"/>
                <a:ext cx="661665" cy="348296"/>
                <a:chOff x="7965318" y="3354649"/>
                <a:chExt cx="661665" cy="348296"/>
              </a:xfrm>
            </p:grpSpPr>
            <p:sp>
              <p:nvSpPr>
                <p:cNvPr id="916" name="Google Shape;916;p33"/>
                <p:cNvSpPr/>
                <p:nvPr/>
              </p:nvSpPr>
              <p:spPr>
                <a:xfrm>
                  <a:off x="7965318" y="3354649"/>
                  <a:ext cx="661665" cy="348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399" extrusionOk="0">
                      <a:moveTo>
                        <a:pt x="0" y="0"/>
                      </a:moveTo>
                      <a:lnTo>
                        <a:pt x="758" y="0"/>
                      </a:lnTo>
                      <a:lnTo>
                        <a:pt x="758" y="399"/>
                      </a:lnTo>
                      <a:lnTo>
                        <a:pt x="0" y="3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7" name="Google Shape;917;p33"/>
                <p:cNvSpPr/>
                <p:nvPr/>
              </p:nvSpPr>
              <p:spPr>
                <a:xfrm>
                  <a:off x="8113713" y="3437577"/>
                  <a:ext cx="105622" cy="182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209" fill="none" extrusionOk="0">
                      <a:moveTo>
                        <a:pt x="121" y="0"/>
                      </a:moveTo>
                      <a:lnTo>
                        <a:pt x="0" y="104"/>
                      </a:lnTo>
                      <a:lnTo>
                        <a:pt x="121" y="20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2150" tIns="28075" rIns="92150" bIns="280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8" name="Google Shape;918;p33"/>
                <p:cNvSpPr/>
                <p:nvPr/>
              </p:nvSpPr>
              <p:spPr>
                <a:xfrm>
                  <a:off x="8372967" y="3437577"/>
                  <a:ext cx="105622" cy="182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209" fill="none" extrusionOk="0">
                      <a:moveTo>
                        <a:pt x="0" y="0"/>
                      </a:moveTo>
                      <a:lnTo>
                        <a:pt x="121" y="104"/>
                      </a:lnTo>
                      <a:lnTo>
                        <a:pt x="0" y="20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2150" tIns="28075" rIns="92150" bIns="280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919" name="Google Shape;919;p33"/>
                <p:cNvCxnSpPr/>
                <p:nvPr/>
              </p:nvCxnSpPr>
              <p:spPr>
                <a:xfrm flipH="1">
                  <a:off x="8269156" y="3437577"/>
                  <a:ext cx="61038" cy="18268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20" name="Google Shape;920;p33"/>
              <p:cNvGrpSpPr/>
              <p:nvPr/>
            </p:nvGrpSpPr>
            <p:grpSpPr>
              <a:xfrm>
                <a:off x="6846808" y="4151575"/>
                <a:ext cx="680150" cy="680150"/>
                <a:chOff x="5268533" y="3923850"/>
                <a:chExt cx="680150" cy="680150"/>
              </a:xfrm>
            </p:grpSpPr>
            <p:sp>
              <p:nvSpPr>
                <p:cNvPr id="921" name="Google Shape;921;p33"/>
                <p:cNvSpPr/>
                <p:nvPr/>
              </p:nvSpPr>
              <p:spPr>
                <a:xfrm>
                  <a:off x="5268533" y="3923850"/>
                  <a:ext cx="680150" cy="6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" h="693" extrusionOk="0">
                      <a:moveTo>
                        <a:pt x="693" y="346"/>
                      </a:moveTo>
                      <a:cubicBezTo>
                        <a:pt x="693" y="407"/>
                        <a:pt x="677" y="467"/>
                        <a:pt x="647" y="519"/>
                      </a:cubicBezTo>
                      <a:cubicBezTo>
                        <a:pt x="617" y="572"/>
                        <a:pt x="573" y="616"/>
                        <a:pt x="520" y="646"/>
                      </a:cubicBezTo>
                      <a:cubicBezTo>
                        <a:pt x="467" y="677"/>
                        <a:pt x="408" y="693"/>
                        <a:pt x="347" y="693"/>
                      </a:cubicBezTo>
                      <a:cubicBezTo>
                        <a:pt x="286" y="693"/>
                        <a:pt x="226" y="677"/>
                        <a:pt x="174" y="646"/>
                      </a:cubicBezTo>
                      <a:cubicBezTo>
                        <a:pt x="121" y="616"/>
                        <a:pt x="77" y="572"/>
                        <a:pt x="47" y="519"/>
                      </a:cubicBezTo>
                      <a:cubicBezTo>
                        <a:pt x="16" y="467"/>
                        <a:pt x="0" y="407"/>
                        <a:pt x="0" y="346"/>
                      </a:cubicBezTo>
                      <a:cubicBezTo>
                        <a:pt x="0" y="285"/>
                        <a:pt x="16" y="226"/>
                        <a:pt x="47" y="173"/>
                      </a:cubicBezTo>
                      <a:cubicBezTo>
                        <a:pt x="77" y="120"/>
                        <a:pt x="121" y="76"/>
                        <a:pt x="174" y="46"/>
                      </a:cubicBezTo>
                      <a:cubicBezTo>
                        <a:pt x="226" y="16"/>
                        <a:pt x="286" y="0"/>
                        <a:pt x="347" y="0"/>
                      </a:cubicBezTo>
                      <a:cubicBezTo>
                        <a:pt x="408" y="0"/>
                        <a:pt x="467" y="16"/>
                        <a:pt x="520" y="46"/>
                      </a:cubicBezTo>
                      <a:cubicBezTo>
                        <a:pt x="573" y="76"/>
                        <a:pt x="617" y="120"/>
                        <a:pt x="647" y="173"/>
                      </a:cubicBezTo>
                      <a:cubicBezTo>
                        <a:pt x="677" y="226"/>
                        <a:pt x="693" y="285"/>
                        <a:pt x="693" y="3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2" name="Google Shape;922;p33"/>
                <p:cNvSpPr/>
                <p:nvPr/>
              </p:nvSpPr>
              <p:spPr>
                <a:xfrm>
                  <a:off x="5469732" y="4127993"/>
                  <a:ext cx="81461" cy="270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76" fill="none" extrusionOk="0">
                      <a:moveTo>
                        <a:pt x="83" y="275"/>
                      </a:moveTo>
                      <a:cubicBezTo>
                        <a:pt x="68" y="279"/>
                        <a:pt x="52" y="268"/>
                        <a:pt x="46" y="254"/>
                      </a:cubicBezTo>
                      <a:cubicBezTo>
                        <a:pt x="40" y="240"/>
                        <a:pt x="40" y="225"/>
                        <a:pt x="41" y="209"/>
                      </a:cubicBezTo>
                      <a:cubicBezTo>
                        <a:pt x="42" y="194"/>
                        <a:pt x="44" y="178"/>
                        <a:pt x="39" y="163"/>
                      </a:cubicBezTo>
                      <a:cubicBezTo>
                        <a:pt x="37" y="155"/>
                        <a:pt x="31" y="147"/>
                        <a:pt x="24" y="142"/>
                      </a:cubicBezTo>
                      <a:cubicBezTo>
                        <a:pt x="17" y="137"/>
                        <a:pt x="7" y="136"/>
                        <a:pt x="0" y="140"/>
                      </a:cubicBezTo>
                      <a:lnTo>
                        <a:pt x="0" y="137"/>
                      </a:lnTo>
                      <a:cubicBezTo>
                        <a:pt x="15" y="141"/>
                        <a:pt x="30" y="130"/>
                        <a:pt x="37" y="116"/>
                      </a:cubicBezTo>
                      <a:cubicBezTo>
                        <a:pt x="43" y="102"/>
                        <a:pt x="43" y="86"/>
                        <a:pt x="42" y="70"/>
                      </a:cubicBezTo>
                      <a:cubicBezTo>
                        <a:pt x="40" y="55"/>
                        <a:pt x="39" y="39"/>
                        <a:pt x="44" y="25"/>
                      </a:cubicBezTo>
                      <a:cubicBezTo>
                        <a:pt x="46" y="16"/>
                        <a:pt x="50" y="9"/>
                        <a:pt x="58" y="4"/>
                      </a:cubicBezTo>
                      <a:cubicBezTo>
                        <a:pt x="65" y="-1"/>
                        <a:pt x="76" y="-2"/>
                        <a:pt x="83" y="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47150" rIns="92150" bIns="471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3" name="Google Shape;923;p33"/>
                <p:cNvSpPr/>
                <p:nvPr/>
              </p:nvSpPr>
              <p:spPr>
                <a:xfrm>
                  <a:off x="5666023" y="4127993"/>
                  <a:ext cx="82442" cy="270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276" fill="none" extrusionOk="0">
                      <a:moveTo>
                        <a:pt x="0" y="275"/>
                      </a:moveTo>
                      <a:cubicBezTo>
                        <a:pt x="15" y="279"/>
                        <a:pt x="30" y="268"/>
                        <a:pt x="37" y="254"/>
                      </a:cubicBezTo>
                      <a:cubicBezTo>
                        <a:pt x="43" y="240"/>
                        <a:pt x="43" y="225"/>
                        <a:pt x="42" y="209"/>
                      </a:cubicBezTo>
                      <a:cubicBezTo>
                        <a:pt x="41" y="194"/>
                        <a:pt x="39" y="178"/>
                        <a:pt x="44" y="163"/>
                      </a:cubicBezTo>
                      <a:cubicBezTo>
                        <a:pt x="47" y="155"/>
                        <a:pt x="52" y="147"/>
                        <a:pt x="59" y="142"/>
                      </a:cubicBezTo>
                      <a:cubicBezTo>
                        <a:pt x="66" y="137"/>
                        <a:pt x="76" y="136"/>
                        <a:pt x="84" y="140"/>
                      </a:cubicBezTo>
                      <a:lnTo>
                        <a:pt x="84" y="137"/>
                      </a:lnTo>
                      <a:cubicBezTo>
                        <a:pt x="69" y="141"/>
                        <a:pt x="53" y="130"/>
                        <a:pt x="47" y="116"/>
                      </a:cubicBezTo>
                      <a:cubicBezTo>
                        <a:pt x="40" y="102"/>
                        <a:pt x="41" y="86"/>
                        <a:pt x="42" y="70"/>
                      </a:cubicBezTo>
                      <a:cubicBezTo>
                        <a:pt x="43" y="55"/>
                        <a:pt x="44" y="39"/>
                        <a:pt x="40" y="25"/>
                      </a:cubicBezTo>
                      <a:cubicBezTo>
                        <a:pt x="37" y="16"/>
                        <a:pt x="32" y="9"/>
                        <a:pt x="25" y="4"/>
                      </a:cubicBezTo>
                      <a:cubicBezTo>
                        <a:pt x="18" y="-1"/>
                        <a:pt x="8" y="-2"/>
                        <a:pt x="0" y="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47150" rIns="92150" bIns="471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5923C3AF-5A55-4A61-9DB2-96CB4E8BAE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7993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3665-B945-B147-FBC7-E22E95A25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042" y="295288"/>
            <a:ext cx="3125421" cy="1146600"/>
          </a:xfrm>
        </p:spPr>
        <p:txBody>
          <a:bodyPr/>
          <a:lstStyle/>
          <a:p>
            <a:r>
              <a:rPr lang="en-US" dirty="0" err="1"/>
              <a:t>Repositori</a:t>
            </a:r>
            <a:r>
              <a:rPr lang="en-US" dirty="0"/>
              <a:t> </a:t>
            </a:r>
            <a:r>
              <a:rPr lang="en-US" dirty="0" err="1"/>
              <a:t>Dokumen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84C629-0143-AE40-25D7-7C234835A391}"/>
              </a:ext>
            </a:extLst>
          </p:cNvPr>
          <p:cNvSpPr/>
          <p:nvPr/>
        </p:nvSpPr>
        <p:spPr>
          <a:xfrm>
            <a:off x="4145748" y="486377"/>
            <a:ext cx="1506351" cy="1605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D" sz="1100" dirty="0" err="1"/>
              <a:t>Repositori</a:t>
            </a:r>
            <a:r>
              <a:rPr lang="en-ID" sz="1100" dirty="0"/>
              <a:t> </a:t>
            </a:r>
            <a:r>
              <a:rPr lang="en-ID" sz="1100" dirty="0" err="1"/>
              <a:t>Dokumen</a:t>
            </a:r>
            <a:endParaRPr lang="en-ID" sz="1100" dirty="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0C9CCC38-F574-438C-9002-A3185E67D65D}"/>
              </a:ext>
            </a:extLst>
          </p:cNvPr>
          <p:cNvSpPr txBox="1"/>
          <p:nvPr/>
        </p:nvSpPr>
        <p:spPr>
          <a:xfrm>
            <a:off x="575042" y="1475370"/>
            <a:ext cx="30734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Menu </a:t>
            </a:r>
            <a:r>
              <a:rPr lang="en-US" dirty="0" err="1"/>
              <a:t>Repositori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yang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PPD 2021-2024, dan </a:t>
            </a:r>
            <a:r>
              <a:rPr lang="en-US" dirty="0" err="1"/>
              <a:t>dokumen</a:t>
            </a:r>
            <a:r>
              <a:rPr lang="en-US" dirty="0"/>
              <a:t> yang di upload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dashboard </a:t>
            </a:r>
            <a:r>
              <a:rPr lang="en-US" dirty="0" err="1"/>
              <a:t>pemantauan</a:t>
            </a:r>
            <a:r>
              <a:rPr lang="en-US" dirty="0"/>
              <a:t>. Data </a:t>
            </a:r>
            <a:r>
              <a:rPr lang="en-US" dirty="0" err="1"/>
              <a:t>ditampilkan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list </a:t>
            </a:r>
            <a:r>
              <a:rPr lang="en-US" dirty="0" err="1"/>
              <a:t>dokumen</a:t>
            </a:r>
            <a:r>
              <a:rPr lang="en-US" dirty="0"/>
              <a:t>.</a:t>
            </a:r>
            <a:endParaRPr lang="en-ID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918BFEAD-00F3-4D2B-BAFC-505A1C73A5BB}"/>
              </a:ext>
            </a:extLst>
          </p:cNvPr>
          <p:cNvSpPr txBox="1"/>
          <p:nvPr/>
        </p:nvSpPr>
        <p:spPr>
          <a:xfrm>
            <a:off x="575042" y="3214997"/>
            <a:ext cx="3073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i="1" dirty="0"/>
              <a:t>general search</a:t>
            </a:r>
            <a:r>
              <a:rPr lang="en-US" dirty="0"/>
              <a:t> untuk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dan </a:t>
            </a:r>
            <a:r>
              <a:rPr lang="en-US" i="1" dirty="0"/>
              <a:t>advance search</a:t>
            </a:r>
            <a:r>
              <a:rPr lang="en-US" dirty="0"/>
              <a:t> untuk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 yang </a:t>
            </a:r>
            <a:r>
              <a:rPr lang="en-US" dirty="0" err="1"/>
              <a:t>spesifik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yang </a:t>
            </a:r>
            <a:r>
              <a:rPr lang="en-US" dirty="0" err="1"/>
              <a:t>disediakan</a:t>
            </a:r>
            <a:r>
              <a:rPr lang="en-US" dirty="0"/>
              <a:t> (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dokumen</a:t>
            </a:r>
            <a:r>
              <a:rPr lang="en-US" dirty="0"/>
              <a:t>, </a:t>
            </a:r>
            <a:r>
              <a:rPr lang="en-US" dirty="0" err="1"/>
              <a:t>jenis</a:t>
            </a:r>
            <a:r>
              <a:rPr lang="en-US" dirty="0"/>
              <a:t>, </a:t>
            </a:r>
            <a:r>
              <a:rPr lang="en-US" dirty="0" err="1"/>
              <a:t>tahun</a:t>
            </a:r>
            <a:r>
              <a:rPr lang="en-US" dirty="0"/>
              <a:t>, </a:t>
            </a:r>
            <a:r>
              <a:rPr lang="en-US" dirty="0" err="1"/>
              <a:t>daerah</a:t>
            </a:r>
            <a:r>
              <a:rPr lang="en-US" dirty="0"/>
              <a:t>)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BCE40-E684-461D-B214-429AA732D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749" y="711976"/>
            <a:ext cx="3911800" cy="4292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9687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3665-B945-B147-FBC7-E22E95A2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Repositori</a:t>
            </a:r>
            <a:r>
              <a:rPr lang="en-US" dirty="0"/>
              <a:t> </a:t>
            </a:r>
            <a:r>
              <a:rPr lang="en-US" dirty="0" err="1"/>
              <a:t>Dokumen</a:t>
            </a:r>
            <a:endParaRPr lang="en-GB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B5CC2632-5137-414C-8172-60A02E77B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5369015"/>
              </p:ext>
            </p:extLst>
          </p:nvPr>
        </p:nvGraphicFramePr>
        <p:xfrm>
          <a:off x="190500" y="990599"/>
          <a:ext cx="5556250" cy="3651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E94BEDA-9EA7-421D-A1E5-A0B573DDF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055113"/>
              </p:ext>
            </p:extLst>
          </p:nvPr>
        </p:nvGraphicFramePr>
        <p:xfrm>
          <a:off x="5504348" y="2279651"/>
          <a:ext cx="3298365" cy="16052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22927">
                  <a:extLst>
                    <a:ext uri="{9D8B030D-6E8A-4147-A177-3AD203B41FA5}">
                      <a16:colId xmlns:a16="http://schemas.microsoft.com/office/drawing/2014/main" val="126805720"/>
                    </a:ext>
                  </a:extLst>
                </a:gridCol>
                <a:gridCol w="1275438">
                  <a:extLst>
                    <a:ext uri="{9D8B030D-6E8A-4147-A177-3AD203B41FA5}">
                      <a16:colId xmlns:a16="http://schemas.microsoft.com/office/drawing/2014/main" val="303870867"/>
                    </a:ext>
                  </a:extLst>
                </a:gridCol>
              </a:tblGrid>
              <a:tr h="20065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Jenis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Dokumen</a:t>
                      </a:r>
                      <a:endParaRPr lang="en-ID" sz="900" dirty="0"/>
                    </a:p>
                  </a:txBody>
                  <a:tcPr marL="49474" marR="49474" marT="24738" marB="247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err="1"/>
                        <a:t>Jumlah</a:t>
                      </a:r>
                      <a:r>
                        <a:rPr lang="en-US" sz="900" dirty="0"/>
                        <a:t> (</a:t>
                      </a:r>
                      <a:r>
                        <a:rPr lang="en-US" sz="900" dirty="0" err="1"/>
                        <a:t>Dokumen</a:t>
                      </a:r>
                      <a:r>
                        <a:rPr lang="en-US" sz="900" dirty="0"/>
                        <a:t>)</a:t>
                      </a:r>
                      <a:endParaRPr lang="en-ID" sz="900" dirty="0"/>
                    </a:p>
                  </a:txBody>
                  <a:tcPr marL="49474" marR="49474" marT="24738" marB="24738"/>
                </a:tc>
                <a:extLst>
                  <a:ext uri="{0D108BD9-81ED-4DB2-BD59-A6C34878D82A}">
                    <a16:rowId xmlns:a16="http://schemas.microsoft.com/office/drawing/2014/main" val="1435048766"/>
                  </a:ext>
                </a:extLst>
              </a:tr>
              <a:tr h="200650">
                <a:tc>
                  <a:txBody>
                    <a:bodyPr/>
                    <a:lstStyle/>
                    <a:p>
                      <a:r>
                        <a:rPr lang="en-US" sz="900" dirty="0"/>
                        <a:t>RPJMD</a:t>
                      </a:r>
                      <a:endParaRPr lang="en-ID" sz="900" dirty="0"/>
                    </a:p>
                  </a:txBody>
                  <a:tcPr marL="49474" marR="49474" marT="24738" marB="24738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1275</a:t>
                      </a:r>
                      <a:endParaRPr lang="en-ID" sz="900" dirty="0"/>
                    </a:p>
                  </a:txBody>
                  <a:tcPr marL="49474" marR="49474" marT="24738" marB="24738"/>
                </a:tc>
                <a:extLst>
                  <a:ext uri="{0D108BD9-81ED-4DB2-BD59-A6C34878D82A}">
                    <a16:rowId xmlns:a16="http://schemas.microsoft.com/office/drawing/2014/main" val="3578590511"/>
                  </a:ext>
                </a:extLst>
              </a:tr>
              <a:tr h="200650">
                <a:tc>
                  <a:txBody>
                    <a:bodyPr/>
                    <a:lstStyle/>
                    <a:p>
                      <a:r>
                        <a:rPr lang="en-US" sz="900" dirty="0"/>
                        <a:t>RKPD</a:t>
                      </a:r>
                      <a:endParaRPr lang="en-ID" sz="900" dirty="0"/>
                    </a:p>
                  </a:txBody>
                  <a:tcPr marL="49474" marR="49474" marT="24738" marB="24738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3996</a:t>
                      </a:r>
                      <a:endParaRPr lang="en-ID" sz="900" dirty="0"/>
                    </a:p>
                  </a:txBody>
                  <a:tcPr marL="49474" marR="49474" marT="24738" marB="24738"/>
                </a:tc>
                <a:extLst>
                  <a:ext uri="{0D108BD9-81ED-4DB2-BD59-A6C34878D82A}">
                    <a16:rowId xmlns:a16="http://schemas.microsoft.com/office/drawing/2014/main" val="811567939"/>
                  </a:ext>
                </a:extLst>
              </a:tr>
              <a:tr h="200650">
                <a:tc>
                  <a:txBody>
                    <a:bodyPr/>
                    <a:lstStyle/>
                    <a:p>
                      <a:r>
                        <a:rPr lang="en-US" sz="900" dirty="0"/>
                        <a:t>RPD</a:t>
                      </a:r>
                      <a:endParaRPr lang="en-ID" sz="900" dirty="0"/>
                    </a:p>
                  </a:txBody>
                  <a:tcPr marL="49474" marR="49474" marT="24738" marB="24738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295</a:t>
                      </a:r>
                      <a:endParaRPr lang="en-ID" sz="900" dirty="0"/>
                    </a:p>
                  </a:txBody>
                  <a:tcPr marL="49474" marR="49474" marT="24738" marB="24738"/>
                </a:tc>
                <a:extLst>
                  <a:ext uri="{0D108BD9-81ED-4DB2-BD59-A6C34878D82A}">
                    <a16:rowId xmlns:a16="http://schemas.microsoft.com/office/drawing/2014/main" val="3446187818"/>
                  </a:ext>
                </a:extLst>
              </a:tr>
              <a:tr h="200650">
                <a:tc>
                  <a:txBody>
                    <a:bodyPr/>
                    <a:lstStyle/>
                    <a:p>
                      <a:r>
                        <a:rPr lang="en-US" sz="900" dirty="0"/>
                        <a:t>APBD</a:t>
                      </a:r>
                      <a:endParaRPr lang="en-ID" sz="900" dirty="0"/>
                    </a:p>
                  </a:txBody>
                  <a:tcPr marL="49474" marR="49474" marT="24738" marB="24738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2058</a:t>
                      </a:r>
                      <a:endParaRPr lang="en-ID" sz="900" dirty="0"/>
                    </a:p>
                  </a:txBody>
                  <a:tcPr marL="49474" marR="49474" marT="24738" marB="24738"/>
                </a:tc>
                <a:extLst>
                  <a:ext uri="{0D108BD9-81ED-4DB2-BD59-A6C34878D82A}">
                    <a16:rowId xmlns:a16="http://schemas.microsoft.com/office/drawing/2014/main" val="2970299337"/>
                  </a:ext>
                </a:extLst>
              </a:tr>
              <a:tr h="200650">
                <a:tc>
                  <a:txBody>
                    <a:bodyPr/>
                    <a:lstStyle/>
                    <a:p>
                      <a:r>
                        <a:rPr lang="en-US" sz="900" dirty="0" err="1"/>
                        <a:t>Inovasi</a:t>
                      </a:r>
                      <a:endParaRPr lang="en-ID" sz="900" dirty="0"/>
                    </a:p>
                  </a:txBody>
                  <a:tcPr marL="49474" marR="49474" marT="24738" marB="24738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1161</a:t>
                      </a:r>
                      <a:endParaRPr lang="en-ID" sz="900" dirty="0"/>
                    </a:p>
                  </a:txBody>
                  <a:tcPr marL="49474" marR="49474" marT="24738" marB="24738"/>
                </a:tc>
                <a:extLst>
                  <a:ext uri="{0D108BD9-81ED-4DB2-BD59-A6C34878D82A}">
                    <a16:rowId xmlns:a16="http://schemas.microsoft.com/office/drawing/2014/main" val="1064196288"/>
                  </a:ext>
                </a:extLst>
              </a:tr>
              <a:tr h="200650">
                <a:tc>
                  <a:txBody>
                    <a:bodyPr/>
                    <a:lstStyle/>
                    <a:p>
                      <a:r>
                        <a:rPr lang="en-US" sz="900" dirty="0" err="1"/>
                        <a:t>Lainnya</a:t>
                      </a:r>
                      <a:endParaRPr lang="en-ID" sz="900" dirty="0"/>
                    </a:p>
                  </a:txBody>
                  <a:tcPr marL="49474" marR="49474" marT="24738" marB="24738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4658</a:t>
                      </a:r>
                      <a:endParaRPr lang="en-ID" sz="900" dirty="0"/>
                    </a:p>
                  </a:txBody>
                  <a:tcPr marL="49474" marR="49474" marT="24738" marB="24738"/>
                </a:tc>
                <a:extLst>
                  <a:ext uri="{0D108BD9-81ED-4DB2-BD59-A6C34878D82A}">
                    <a16:rowId xmlns:a16="http://schemas.microsoft.com/office/drawing/2014/main" val="4269674624"/>
                  </a:ext>
                </a:extLst>
              </a:tr>
              <a:tr h="20065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Total</a:t>
                      </a:r>
                      <a:endParaRPr lang="en-ID" sz="900" b="1" dirty="0"/>
                    </a:p>
                  </a:txBody>
                  <a:tcPr marL="49474" marR="49474" marT="24738" marB="247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/>
                        <a:t>13443</a:t>
                      </a:r>
                      <a:endParaRPr lang="en-ID" sz="900" b="1" dirty="0"/>
                    </a:p>
                  </a:txBody>
                  <a:tcPr marL="49474" marR="49474" marT="24738" marB="24738"/>
                </a:tc>
                <a:extLst>
                  <a:ext uri="{0D108BD9-81ED-4DB2-BD59-A6C34878D82A}">
                    <a16:rowId xmlns:a16="http://schemas.microsoft.com/office/drawing/2014/main" val="3219142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434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1"/>
          <p:cNvSpPr txBox="1">
            <a:spLocks noGrp="1"/>
          </p:cNvSpPr>
          <p:nvPr>
            <p:ph type="title"/>
          </p:nvPr>
        </p:nvSpPr>
        <p:spPr>
          <a:xfrm>
            <a:off x="515511" y="222053"/>
            <a:ext cx="3192889" cy="11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BPS (1)</a:t>
            </a: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ED9C87-1B2E-403D-A448-85C3A3A82495}"/>
              </a:ext>
            </a:extLst>
          </p:cNvPr>
          <p:cNvSpPr/>
          <p:nvPr/>
        </p:nvSpPr>
        <p:spPr>
          <a:xfrm>
            <a:off x="3420392" y="222053"/>
            <a:ext cx="2564607" cy="2090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D" sz="1100" dirty="0"/>
              <a:t>Data BPS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7477AE7-FC1F-4C25-920F-8169A16B8B9D}"/>
              </a:ext>
            </a:extLst>
          </p:cNvPr>
          <p:cNvSpPr txBox="1"/>
          <p:nvPr/>
        </p:nvSpPr>
        <p:spPr>
          <a:xfrm>
            <a:off x="515511" y="1368653"/>
            <a:ext cx="29048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/>
              <a:t>Data BPS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bisa</a:t>
            </a:r>
            <a:r>
              <a:rPr lang="en-ID" dirty="0"/>
              <a:t> </a:t>
            </a:r>
            <a:r>
              <a:rPr lang="en-ID" dirty="0" err="1"/>
              <a:t>terintegrasi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dashboard </a:t>
            </a:r>
            <a:r>
              <a:rPr lang="en-ID" dirty="0" err="1"/>
              <a:t>pemantauan</a:t>
            </a:r>
            <a:r>
              <a:rPr lang="en-ID" dirty="0"/>
              <a:t>. </a:t>
            </a:r>
            <a:r>
              <a:rPr lang="en-ID" dirty="0" err="1"/>
              <a:t>Meliputi</a:t>
            </a:r>
            <a:r>
              <a:rPr lang="en-ID" dirty="0"/>
              <a:t> data </a:t>
            </a:r>
            <a:r>
              <a:rPr lang="en-ID" dirty="0" err="1"/>
              <a:t>dari</a:t>
            </a:r>
            <a:r>
              <a:rPr lang="en-ID" dirty="0"/>
              <a:t> 548 </a:t>
            </a:r>
            <a:r>
              <a:rPr lang="en-ID" dirty="0" err="1"/>
              <a:t>daerah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tingkat</a:t>
            </a:r>
            <a:r>
              <a:rPr lang="en-ID" dirty="0"/>
              <a:t> </a:t>
            </a:r>
            <a:r>
              <a:rPr lang="en-ID" dirty="0" err="1"/>
              <a:t>pusat</a:t>
            </a:r>
            <a:r>
              <a:rPr lang="en-ID" dirty="0"/>
              <a:t>, </a:t>
            </a:r>
            <a:r>
              <a:rPr lang="en-ID" dirty="0" err="1"/>
              <a:t>provinsi</a:t>
            </a:r>
            <a:r>
              <a:rPr lang="en-ID" dirty="0"/>
              <a:t>, </a:t>
            </a:r>
            <a:r>
              <a:rPr lang="en-ID" dirty="0" err="1"/>
              <a:t>kota</a:t>
            </a:r>
            <a:r>
              <a:rPr lang="en-ID" dirty="0"/>
              <a:t>, </a:t>
            </a:r>
            <a:r>
              <a:rPr lang="en-ID" dirty="0" err="1"/>
              <a:t>hingga</a:t>
            </a:r>
            <a:r>
              <a:rPr lang="en-ID" dirty="0"/>
              <a:t> </a:t>
            </a:r>
            <a:r>
              <a:rPr lang="en-ID" dirty="0" err="1"/>
              <a:t>kabupaten</a:t>
            </a:r>
            <a:r>
              <a:rPr lang="en-ID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B34388-4798-4F63-A966-BACCAD681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392" y="420984"/>
            <a:ext cx="4932014" cy="450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65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1"/>
          <p:cNvSpPr txBox="1">
            <a:spLocks noGrp="1"/>
          </p:cNvSpPr>
          <p:nvPr>
            <p:ph type="title"/>
          </p:nvPr>
        </p:nvSpPr>
        <p:spPr>
          <a:xfrm>
            <a:off x="515511" y="222053"/>
            <a:ext cx="3192889" cy="11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BPS (2)</a:t>
            </a: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ED9C87-1B2E-403D-A448-85C3A3A82495}"/>
              </a:ext>
            </a:extLst>
          </p:cNvPr>
          <p:cNvSpPr/>
          <p:nvPr/>
        </p:nvSpPr>
        <p:spPr>
          <a:xfrm>
            <a:off x="3420392" y="720637"/>
            <a:ext cx="2564607" cy="2090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D" sz="1100" dirty="0"/>
              <a:t>Data BPS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7477AE7-FC1F-4C25-920F-8169A16B8B9D}"/>
              </a:ext>
            </a:extLst>
          </p:cNvPr>
          <p:cNvSpPr txBox="1"/>
          <p:nvPr/>
        </p:nvSpPr>
        <p:spPr>
          <a:xfrm>
            <a:off x="515511" y="1368653"/>
            <a:ext cx="29048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/>
              <a:t>User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milih</a:t>
            </a:r>
            <a:r>
              <a:rPr lang="en-ID" dirty="0"/>
              <a:t> data BPS </a:t>
            </a:r>
            <a:r>
              <a:rPr lang="en-ID" dirty="0" err="1"/>
              <a:t>bersadarkan</a:t>
            </a:r>
            <a:r>
              <a:rPr lang="en-ID" dirty="0"/>
              <a:t> domain </a:t>
            </a:r>
            <a:r>
              <a:rPr lang="en-ID" dirty="0" err="1"/>
              <a:t>daerah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dicari</a:t>
            </a:r>
            <a:r>
              <a:rPr lang="en-ID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DC4CA-A82F-575D-73F2-50CD24250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274" y="929715"/>
            <a:ext cx="5295597" cy="23968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61D0B5-F3AD-3366-6A36-C982757A0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125" y="2295424"/>
            <a:ext cx="1143130" cy="262602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3F0819-7530-78EC-B552-4C066D712E87}"/>
              </a:ext>
            </a:extLst>
          </p:cNvPr>
          <p:cNvCxnSpPr>
            <a:stCxn id="3" idx="3"/>
          </p:cNvCxnSpPr>
          <p:nvPr/>
        </p:nvCxnSpPr>
        <p:spPr>
          <a:xfrm flipV="1">
            <a:off x="2672255" y="2107317"/>
            <a:ext cx="1647497" cy="15011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B3057FA-F602-48E8-5687-5A108A80F6A0}"/>
              </a:ext>
            </a:extLst>
          </p:cNvPr>
          <p:cNvSpPr/>
          <p:nvPr/>
        </p:nvSpPr>
        <p:spPr>
          <a:xfrm>
            <a:off x="4319752" y="1138793"/>
            <a:ext cx="953814" cy="2187730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743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1"/>
          <p:cNvSpPr txBox="1">
            <a:spLocks noGrp="1"/>
          </p:cNvSpPr>
          <p:nvPr>
            <p:ph type="title"/>
          </p:nvPr>
        </p:nvSpPr>
        <p:spPr>
          <a:xfrm>
            <a:off x="515511" y="222053"/>
            <a:ext cx="3192889" cy="11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BPS (3)</a:t>
            </a: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ED9C87-1B2E-403D-A448-85C3A3A82495}"/>
              </a:ext>
            </a:extLst>
          </p:cNvPr>
          <p:cNvSpPr/>
          <p:nvPr/>
        </p:nvSpPr>
        <p:spPr>
          <a:xfrm>
            <a:off x="3420392" y="531452"/>
            <a:ext cx="2564607" cy="2090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D" sz="1100" dirty="0"/>
              <a:t>Data BPS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7477AE7-FC1F-4C25-920F-8169A16B8B9D}"/>
              </a:ext>
            </a:extLst>
          </p:cNvPr>
          <p:cNvSpPr txBox="1"/>
          <p:nvPr/>
        </p:nvSpPr>
        <p:spPr>
          <a:xfrm>
            <a:off x="515511" y="1368653"/>
            <a:ext cx="29048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/>
              <a:t>User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kategori</a:t>
            </a:r>
            <a:r>
              <a:rPr lang="en-ID" dirty="0"/>
              <a:t>, list data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tampilkan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ketersediaan</a:t>
            </a:r>
            <a:r>
              <a:rPr lang="en-ID" dirty="0"/>
              <a:t> pada domain </a:t>
            </a:r>
            <a:r>
              <a:rPr lang="en-ID" dirty="0" err="1"/>
              <a:t>daerah</a:t>
            </a:r>
            <a:endParaRPr lang="en-ID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4C7D21-BF47-8422-9CF9-BAD28101D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392" y="741852"/>
            <a:ext cx="5634041" cy="262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9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1"/>
          <p:cNvSpPr txBox="1">
            <a:spLocks noGrp="1"/>
          </p:cNvSpPr>
          <p:nvPr>
            <p:ph type="title"/>
          </p:nvPr>
        </p:nvSpPr>
        <p:spPr>
          <a:xfrm>
            <a:off x="515511" y="222053"/>
            <a:ext cx="3192889" cy="11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BPS (4)</a:t>
            </a:r>
            <a:endParaRPr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ED9C87-1B2E-403D-A448-85C3A3A82495}"/>
              </a:ext>
            </a:extLst>
          </p:cNvPr>
          <p:cNvSpPr/>
          <p:nvPr/>
        </p:nvSpPr>
        <p:spPr>
          <a:xfrm>
            <a:off x="3420392" y="531452"/>
            <a:ext cx="2564607" cy="2090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D" sz="1100" dirty="0"/>
              <a:t>Data BPS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7477AE7-FC1F-4C25-920F-8169A16B8B9D}"/>
              </a:ext>
            </a:extLst>
          </p:cNvPr>
          <p:cNvSpPr txBox="1"/>
          <p:nvPr/>
        </p:nvSpPr>
        <p:spPr>
          <a:xfrm>
            <a:off x="515511" y="1368653"/>
            <a:ext cx="2904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 err="1"/>
              <a:t>Tampilan</a:t>
            </a:r>
            <a:r>
              <a:rPr lang="en-ID" dirty="0"/>
              <a:t> data yang </a:t>
            </a:r>
            <a:r>
              <a:rPr lang="en-ID" dirty="0" err="1"/>
              <a:t>dipilih</a:t>
            </a:r>
            <a:r>
              <a:rPr lang="en-ID" dirty="0"/>
              <a:t> oleh user, </a:t>
            </a:r>
            <a:r>
              <a:rPr lang="en-ID" dirty="0" err="1"/>
              <a:t>terdapat</a:t>
            </a:r>
            <a:r>
              <a:rPr lang="en-ID" dirty="0"/>
              <a:t> menu </a:t>
            </a:r>
            <a:r>
              <a:rPr lang="en-ID" dirty="0" err="1"/>
              <a:t>menu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export data </a:t>
            </a:r>
            <a:r>
              <a:rPr lang="en-ID" dirty="0" err="1"/>
              <a:t>kedalam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excel, CSV, PDF, dan Print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D54F1-FBEA-3BDA-7A10-80C7BB392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392" y="740530"/>
            <a:ext cx="5401027" cy="244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53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98;p52">
            <a:extLst>
              <a:ext uri="{FF2B5EF4-FFF2-40B4-BE49-F238E27FC236}">
                <a16:creationId xmlns:a16="http://schemas.microsoft.com/office/drawing/2014/main" id="{C374B546-9991-4E25-B16F-B0F1BDCA1117}"/>
              </a:ext>
            </a:extLst>
          </p:cNvPr>
          <p:cNvSpPr txBox="1">
            <a:spLocks noGrp="1"/>
          </p:cNvSpPr>
          <p:nvPr/>
        </p:nvSpPr>
        <p:spPr>
          <a:xfrm>
            <a:off x="2347969" y="1571812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60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SemiBold"/>
              <a:buNone/>
              <a:defRPr sz="3000" b="0" i="0" u="none" strike="noStrike" cap="none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Thanks!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" name="Google Shape;1299;p52">
            <a:extLst>
              <a:ext uri="{FF2B5EF4-FFF2-40B4-BE49-F238E27FC236}">
                <a16:creationId xmlns:a16="http://schemas.microsoft.com/office/drawing/2014/main" id="{8DA223B6-1AB3-4771-8BE6-153AE8C75A53}"/>
              </a:ext>
            </a:extLst>
          </p:cNvPr>
          <p:cNvSpPr txBox="1">
            <a:spLocks noGrp="1"/>
          </p:cNvSpPr>
          <p:nvPr/>
        </p:nvSpPr>
        <p:spPr>
          <a:xfrm>
            <a:off x="2347931" y="2660887"/>
            <a:ext cx="44481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bg1"/>
                </a:solidFill>
              </a:rPr>
              <a:t>Do you have any questions?</a:t>
            </a:r>
            <a:endParaRPr sz="1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1"/>
          <p:cNvSpPr txBox="1">
            <a:spLocks noGrp="1"/>
          </p:cNvSpPr>
          <p:nvPr>
            <p:ph type="title"/>
          </p:nvPr>
        </p:nvSpPr>
        <p:spPr>
          <a:xfrm>
            <a:off x="513444" y="534627"/>
            <a:ext cx="3192889" cy="11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Infografis</a:t>
            </a:r>
            <a:r>
              <a:rPr lang="en-ID" dirty="0"/>
              <a:t> lolos </a:t>
            </a:r>
            <a:r>
              <a:rPr lang="en-ID" dirty="0" err="1"/>
              <a:t>pentest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8E1D6F-A475-4F69-00DD-254890D7A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7249"/>
            <a:ext cx="3730386" cy="1763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06B78D-2F29-E787-9F34-C4239451CBE9}"/>
              </a:ext>
            </a:extLst>
          </p:cNvPr>
          <p:cNvSpPr/>
          <p:nvPr/>
        </p:nvSpPr>
        <p:spPr>
          <a:xfrm>
            <a:off x="4575078" y="156706"/>
            <a:ext cx="1617858" cy="1605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D" sz="1100" dirty="0"/>
              <a:t> Demo </a:t>
            </a:r>
            <a:r>
              <a:rPr lang="en-ID" sz="1100" dirty="0" err="1"/>
              <a:t>Infografis</a:t>
            </a:r>
            <a:r>
              <a:rPr lang="en-ID" sz="1100" dirty="0"/>
              <a:t> Portal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11AE72-2874-94C6-601F-46CA0838A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99358"/>
            <a:ext cx="3649002" cy="25717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6810FA-A449-326A-7CFB-CA2CED1C5EF3}"/>
              </a:ext>
            </a:extLst>
          </p:cNvPr>
          <p:cNvSpPr/>
          <p:nvPr/>
        </p:nvSpPr>
        <p:spPr>
          <a:xfrm>
            <a:off x="4575077" y="2338815"/>
            <a:ext cx="1918591" cy="1605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D" sz="1100" dirty="0"/>
              <a:t>Hasil </a:t>
            </a:r>
            <a:r>
              <a:rPr lang="en-ID" sz="1100" dirty="0" err="1"/>
              <a:t>pengujian</a:t>
            </a:r>
            <a:r>
              <a:rPr lang="en-ID" sz="1100" dirty="0"/>
              <a:t> Pentest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F08B9A-5213-448C-8E10-AE713DA9B265}"/>
              </a:ext>
            </a:extLst>
          </p:cNvPr>
          <p:cNvSpPr txBox="1"/>
          <p:nvPr/>
        </p:nvSpPr>
        <p:spPr>
          <a:xfrm>
            <a:off x="616688" y="2080279"/>
            <a:ext cx="30896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Menu </a:t>
            </a:r>
            <a:r>
              <a:rPr lang="en-US" dirty="0" err="1"/>
              <a:t>infografis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lolos</a:t>
            </a:r>
            <a:r>
              <a:rPr lang="en-US" dirty="0"/>
              <a:t> penetration test yang </a:t>
            </a:r>
            <a:r>
              <a:rPr lang="en-US" dirty="0" err="1"/>
              <a:t>dilakukan</a:t>
            </a:r>
            <a:r>
              <a:rPr lang="en-US" dirty="0"/>
              <a:t> oleh </a:t>
            </a:r>
            <a:r>
              <a:rPr lang="en-US" dirty="0" err="1"/>
              <a:t>pusdatirenbang</a:t>
            </a:r>
            <a:r>
              <a:rPr lang="en-US" dirty="0"/>
              <a:t>. Menu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di server portal </a:t>
            </a:r>
            <a:r>
              <a:rPr lang="en-US" dirty="0" err="1"/>
              <a:t>peppd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https://peppd.bappenas.go.id/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03559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1"/>
          <p:cNvSpPr txBox="1">
            <a:spLocks noGrp="1"/>
          </p:cNvSpPr>
          <p:nvPr>
            <p:ph type="title"/>
          </p:nvPr>
        </p:nvSpPr>
        <p:spPr>
          <a:xfrm>
            <a:off x="534708" y="523998"/>
            <a:ext cx="3192889" cy="11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Infografis</a:t>
            </a:r>
            <a:r>
              <a:rPr lang="en-ID" dirty="0"/>
              <a:t> portal PEPPD (1)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8E1D6F-A475-4F69-00DD-254890D7A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7249"/>
            <a:ext cx="3730386" cy="17630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06B78D-2F29-E787-9F34-C4239451CBE9}"/>
              </a:ext>
            </a:extLst>
          </p:cNvPr>
          <p:cNvSpPr/>
          <p:nvPr/>
        </p:nvSpPr>
        <p:spPr>
          <a:xfrm>
            <a:off x="4575078" y="156706"/>
            <a:ext cx="1617858" cy="1605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D" sz="1100" dirty="0"/>
              <a:t> Demo </a:t>
            </a:r>
            <a:r>
              <a:rPr lang="en-ID" sz="1100" dirty="0" err="1"/>
              <a:t>Infografis</a:t>
            </a:r>
            <a:r>
              <a:rPr lang="en-ID" sz="1100" dirty="0"/>
              <a:t> Portal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1FE7D2-29F8-95C1-CABE-D5B44779EA42}"/>
              </a:ext>
            </a:extLst>
          </p:cNvPr>
          <p:cNvSpPr/>
          <p:nvPr/>
        </p:nvSpPr>
        <p:spPr>
          <a:xfrm>
            <a:off x="4572000" y="2406987"/>
            <a:ext cx="1617858" cy="1605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D" sz="1100" dirty="0"/>
              <a:t> Demo </a:t>
            </a:r>
            <a:r>
              <a:rPr lang="en-ID" sz="1100" dirty="0" err="1"/>
              <a:t>Infografis</a:t>
            </a:r>
            <a:r>
              <a:rPr lang="en-ID" sz="1100" dirty="0"/>
              <a:t> Portal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1474A4-7F9D-4B28-A5CE-6339F9BA04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860"/>
          <a:stretch/>
        </p:blipFill>
        <p:spPr>
          <a:xfrm>
            <a:off x="4574368" y="2611074"/>
            <a:ext cx="3728018" cy="2250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DCF08B9A-5213-448C-8E10-AE713DA9B265}"/>
              </a:ext>
            </a:extLst>
          </p:cNvPr>
          <p:cNvSpPr txBox="1"/>
          <p:nvPr/>
        </p:nvSpPr>
        <p:spPr>
          <a:xfrm>
            <a:off x="534708" y="1725827"/>
            <a:ext cx="3089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Menu </a:t>
            </a:r>
            <a:r>
              <a:rPr lang="en-US" dirty="0" err="1"/>
              <a:t>infografis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14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makro</a:t>
            </a:r>
            <a:r>
              <a:rPr lang="en-US" dirty="0"/>
              <a:t> </a:t>
            </a:r>
            <a:r>
              <a:rPr lang="en-US" dirty="0" err="1"/>
              <a:t>pembangunan</a:t>
            </a:r>
            <a:r>
              <a:rPr lang="en-US" dirty="0"/>
              <a:t>. Untuk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rincian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makro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i="1" dirty="0"/>
              <a:t>button           </a:t>
            </a:r>
            <a:endParaRPr lang="en-ID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D9C95-50D9-4E26-BFA1-A62BBD7AB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981" y="2463566"/>
            <a:ext cx="427239" cy="144129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23FE1524-9B36-4B3A-BF0D-30E04C5833EB}"/>
              </a:ext>
            </a:extLst>
          </p:cNvPr>
          <p:cNvSpPr txBox="1"/>
          <p:nvPr/>
        </p:nvSpPr>
        <p:spPr>
          <a:xfrm>
            <a:off x="534708" y="2940619"/>
            <a:ext cx="30896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Pada </a:t>
            </a:r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rincian</a:t>
            </a:r>
            <a:r>
              <a:rPr lang="en-US" dirty="0"/>
              <a:t> </a:t>
            </a:r>
            <a:r>
              <a:rPr lang="en-US" dirty="0" err="1"/>
              <a:t>indikator</a:t>
            </a:r>
            <a:r>
              <a:rPr lang="en-US" dirty="0"/>
              <a:t> </a:t>
            </a:r>
            <a:r>
              <a:rPr lang="en-US" dirty="0" err="1"/>
              <a:t>makro</a:t>
            </a:r>
            <a:r>
              <a:rPr lang="en-US" dirty="0"/>
              <a:t> </a:t>
            </a:r>
            <a:r>
              <a:rPr lang="en-US" dirty="0" err="1"/>
              <a:t>pembangunan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notifikasi</a:t>
            </a:r>
            <a:r>
              <a:rPr lang="en-US" dirty="0"/>
              <a:t> menu yang </a:t>
            </a:r>
            <a:r>
              <a:rPr lang="en-US" dirty="0" err="1"/>
              <a:t>dapat</a:t>
            </a:r>
            <a:r>
              <a:rPr lang="en-US" dirty="0"/>
              <a:t> di </a:t>
            </a:r>
            <a:r>
              <a:rPr lang="en-US" dirty="0" err="1"/>
              <a:t>pilih</a:t>
            </a:r>
            <a:endParaRPr lang="en-ID" i="1" dirty="0"/>
          </a:p>
        </p:txBody>
      </p:sp>
    </p:spTree>
    <p:extLst>
      <p:ext uri="{BB962C8B-B14F-4D97-AF65-F5344CB8AC3E}">
        <p14:creationId xmlns:p14="http://schemas.microsoft.com/office/powerpoint/2010/main" val="615108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1"/>
          <p:cNvSpPr txBox="1">
            <a:spLocks noGrp="1"/>
          </p:cNvSpPr>
          <p:nvPr>
            <p:ph type="title"/>
          </p:nvPr>
        </p:nvSpPr>
        <p:spPr>
          <a:xfrm>
            <a:off x="505888" y="470832"/>
            <a:ext cx="3192889" cy="11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Demo </a:t>
            </a:r>
            <a:r>
              <a:rPr lang="en-ID" dirty="0" err="1"/>
              <a:t>Infografis</a:t>
            </a:r>
            <a:r>
              <a:rPr lang="en-ID" dirty="0"/>
              <a:t> portal PEPPD (2)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06B78D-2F29-E787-9F34-C4239451CBE9}"/>
              </a:ext>
            </a:extLst>
          </p:cNvPr>
          <p:cNvSpPr/>
          <p:nvPr/>
        </p:nvSpPr>
        <p:spPr>
          <a:xfrm>
            <a:off x="4575078" y="156706"/>
            <a:ext cx="1617858" cy="1605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D" sz="1100" dirty="0"/>
              <a:t> Demo </a:t>
            </a:r>
            <a:r>
              <a:rPr lang="en-ID" sz="1100" dirty="0" err="1"/>
              <a:t>Infografis</a:t>
            </a:r>
            <a:r>
              <a:rPr lang="en-ID" sz="1100" dirty="0"/>
              <a:t> Portal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711AB-7002-4A95-B9EB-7561B2454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739"/>
          <a:stretch/>
        </p:blipFill>
        <p:spPr>
          <a:xfrm>
            <a:off x="4568923" y="371676"/>
            <a:ext cx="4069189" cy="4374495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DCF08B9A-5213-448C-8E10-AE713DA9B265}"/>
              </a:ext>
            </a:extLst>
          </p:cNvPr>
          <p:cNvSpPr txBox="1"/>
          <p:nvPr/>
        </p:nvSpPr>
        <p:spPr>
          <a:xfrm>
            <a:off x="536432" y="1722556"/>
            <a:ext cx="30896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Halaman</a:t>
            </a:r>
            <a:r>
              <a:rPr lang="en-US" dirty="0"/>
              <a:t> </a:t>
            </a:r>
            <a:r>
              <a:rPr lang="en-US" dirty="0" err="1"/>
              <a:t>infografis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deskripsi</a:t>
            </a:r>
            <a:r>
              <a:rPr lang="en-US" dirty="0"/>
              <a:t>, GIS,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pencapaian</a:t>
            </a:r>
            <a:r>
              <a:rPr lang="en-US" dirty="0"/>
              <a:t> </a:t>
            </a:r>
            <a:r>
              <a:rPr lang="en-US" dirty="0" err="1"/>
              <a:t>nasional</a:t>
            </a:r>
            <a:r>
              <a:rPr lang="en-US" dirty="0"/>
              <a:t>, </a:t>
            </a:r>
            <a:r>
              <a:rPr lang="en-US" dirty="0" err="1"/>
              <a:t>provinsi</a:t>
            </a:r>
            <a:r>
              <a:rPr lang="en-US" dirty="0"/>
              <a:t>, dan </a:t>
            </a:r>
            <a:r>
              <a:rPr lang="en-US" dirty="0" err="1"/>
              <a:t>kab</a:t>
            </a:r>
            <a:r>
              <a:rPr lang="en-US" dirty="0"/>
              <a:t>/</a:t>
            </a:r>
            <a:r>
              <a:rPr lang="en-US" dirty="0" err="1"/>
              <a:t>kota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daerah</a:t>
            </a:r>
            <a:r>
              <a:rPr lang="en-US" dirty="0"/>
              <a:t> yang </a:t>
            </a:r>
            <a:r>
              <a:rPr lang="en-US" dirty="0" err="1"/>
              <a:t>setara</a:t>
            </a:r>
            <a:r>
              <a:rPr lang="en-US" dirty="0"/>
              <a:t> pada </a:t>
            </a:r>
            <a:r>
              <a:rPr lang="en-US" dirty="0" err="1"/>
              <a:t>indikator</a:t>
            </a:r>
            <a:r>
              <a:rPr lang="en-US" dirty="0"/>
              <a:t> yang </a:t>
            </a:r>
            <a:r>
              <a:rPr lang="en-US" dirty="0" err="1"/>
              <a:t>dipilih</a:t>
            </a:r>
            <a:r>
              <a:rPr lang="en-US" dirty="0"/>
              <a:t>. Data yang di </a:t>
            </a:r>
            <a:r>
              <a:rPr lang="en-US" dirty="0" err="1"/>
              <a:t>pilih</a:t>
            </a:r>
            <a:r>
              <a:rPr lang="en-US" dirty="0"/>
              <a:t> (</a:t>
            </a:r>
            <a:r>
              <a:rPr lang="en-US" dirty="0" err="1"/>
              <a:t>indikator</a:t>
            </a:r>
            <a:r>
              <a:rPr lang="en-US" dirty="0"/>
              <a:t>, </a:t>
            </a:r>
            <a:r>
              <a:rPr lang="en-US" dirty="0" err="1"/>
              <a:t>daerah</a:t>
            </a:r>
            <a:r>
              <a:rPr lang="en-US" dirty="0"/>
              <a:t>) </a:t>
            </a:r>
            <a:r>
              <a:rPr lang="en-US" dirty="0" err="1"/>
              <a:t>dapat</a:t>
            </a:r>
            <a:r>
              <a:rPr lang="en-US" dirty="0"/>
              <a:t> di download pada menu download data</a:t>
            </a:r>
            <a:endParaRPr lang="en-ID" i="1" dirty="0"/>
          </a:p>
        </p:txBody>
      </p:sp>
    </p:spTree>
    <p:extLst>
      <p:ext uri="{BB962C8B-B14F-4D97-AF65-F5344CB8AC3E}">
        <p14:creationId xmlns:p14="http://schemas.microsoft.com/office/powerpoint/2010/main" val="4254144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3"/>
          <p:cNvSpPr txBox="1">
            <a:spLocks noGrp="1"/>
          </p:cNvSpPr>
          <p:nvPr>
            <p:ph type="ctrTitle"/>
          </p:nvPr>
        </p:nvSpPr>
        <p:spPr>
          <a:xfrm>
            <a:off x="713225" y="1255325"/>
            <a:ext cx="5177100" cy="17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anrope Light"/>
                <a:ea typeface="Manrope Light"/>
                <a:cs typeface="Manrope Light"/>
                <a:sym typeface="Manrope Light"/>
              </a:rPr>
              <a:t>Sistem</a:t>
            </a:r>
            <a:r>
              <a:rPr lang="en-US" dirty="0">
                <a:latin typeface="Manrope Light"/>
                <a:ea typeface="Manrope Light"/>
                <a:cs typeface="Manrope Light"/>
                <a:sym typeface="Manrope Light"/>
              </a:rPr>
              <a:t> Digital </a:t>
            </a:r>
            <a:r>
              <a:rPr lang="en-US" dirty="0" err="1">
                <a:latin typeface="Manrope Light"/>
                <a:ea typeface="Manrope Light"/>
                <a:cs typeface="Manrope Light"/>
                <a:sym typeface="Manrope Light"/>
              </a:rPr>
              <a:t>Penilaian</a:t>
            </a:r>
            <a:r>
              <a:rPr lang="en-US" dirty="0">
                <a:latin typeface="Manrope Light"/>
                <a:ea typeface="Manrope Light"/>
                <a:cs typeface="Manrope Light"/>
                <a:sym typeface="Manrope Light"/>
              </a:rPr>
              <a:t> PPD 2024</a:t>
            </a:r>
            <a:endParaRPr dirty="0"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888" name="Google Shape;888;p33"/>
          <p:cNvSpPr/>
          <p:nvPr/>
        </p:nvSpPr>
        <p:spPr>
          <a:xfrm rot="-5400000">
            <a:off x="5960004" y="-463975"/>
            <a:ext cx="2357400" cy="1081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89" name="Google Shape;889;p33"/>
          <p:cNvGrpSpPr/>
          <p:nvPr/>
        </p:nvGrpSpPr>
        <p:grpSpPr>
          <a:xfrm>
            <a:off x="5694491" y="2184438"/>
            <a:ext cx="3186709" cy="2799521"/>
            <a:chOff x="5694491" y="2184438"/>
            <a:chExt cx="3186709" cy="2799521"/>
          </a:xfrm>
        </p:grpSpPr>
        <p:grpSp>
          <p:nvGrpSpPr>
            <p:cNvPr id="890" name="Google Shape;890;p33"/>
            <p:cNvGrpSpPr/>
            <p:nvPr/>
          </p:nvGrpSpPr>
          <p:grpSpPr>
            <a:xfrm>
              <a:off x="5694491" y="2184438"/>
              <a:ext cx="2894034" cy="2799521"/>
              <a:chOff x="5694491" y="2184438"/>
              <a:chExt cx="2894034" cy="2799521"/>
            </a:xfrm>
          </p:grpSpPr>
          <p:grpSp>
            <p:nvGrpSpPr>
              <p:cNvPr id="891" name="Google Shape;891;p33"/>
              <p:cNvGrpSpPr/>
              <p:nvPr/>
            </p:nvGrpSpPr>
            <p:grpSpPr>
              <a:xfrm>
                <a:off x="7996879" y="2184438"/>
                <a:ext cx="591646" cy="720033"/>
                <a:chOff x="3883186" y="1687261"/>
                <a:chExt cx="465900" cy="567000"/>
              </a:xfrm>
            </p:grpSpPr>
            <p:cxnSp>
              <p:nvCxnSpPr>
                <p:cNvPr id="892" name="Google Shape;892;p33"/>
                <p:cNvCxnSpPr/>
                <p:nvPr/>
              </p:nvCxnSpPr>
              <p:spPr>
                <a:xfrm>
                  <a:off x="4116580" y="1687261"/>
                  <a:ext cx="0" cy="567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3" name="Google Shape;893;p33"/>
                <p:cNvCxnSpPr/>
                <p:nvPr/>
              </p:nvCxnSpPr>
              <p:spPr>
                <a:xfrm rot="10800000">
                  <a:off x="3883186" y="1970346"/>
                  <a:ext cx="465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4" name="Google Shape;894;p33"/>
                <p:cNvCxnSpPr/>
                <p:nvPr/>
              </p:nvCxnSpPr>
              <p:spPr>
                <a:xfrm flipH="1">
                  <a:off x="3952046" y="1806534"/>
                  <a:ext cx="329100" cy="328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5" name="Google Shape;895;p33"/>
                <p:cNvCxnSpPr/>
                <p:nvPr/>
              </p:nvCxnSpPr>
              <p:spPr>
                <a:xfrm rot="10800000">
                  <a:off x="3952046" y="1806413"/>
                  <a:ext cx="329100" cy="328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896" name="Google Shape;896;p33"/>
              <p:cNvGrpSpPr/>
              <p:nvPr/>
            </p:nvGrpSpPr>
            <p:grpSpPr>
              <a:xfrm>
                <a:off x="5694491" y="4263925"/>
                <a:ext cx="591646" cy="720033"/>
                <a:chOff x="3883186" y="1687261"/>
                <a:chExt cx="465900" cy="567000"/>
              </a:xfrm>
            </p:grpSpPr>
            <p:cxnSp>
              <p:nvCxnSpPr>
                <p:cNvPr id="897" name="Google Shape;897;p33"/>
                <p:cNvCxnSpPr/>
                <p:nvPr/>
              </p:nvCxnSpPr>
              <p:spPr>
                <a:xfrm>
                  <a:off x="4116580" y="1687261"/>
                  <a:ext cx="0" cy="567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8" name="Google Shape;898;p33"/>
                <p:cNvCxnSpPr/>
                <p:nvPr/>
              </p:nvCxnSpPr>
              <p:spPr>
                <a:xfrm rot="10800000">
                  <a:off x="3883186" y="1970346"/>
                  <a:ext cx="465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9" name="Google Shape;899;p33"/>
                <p:cNvCxnSpPr/>
                <p:nvPr/>
              </p:nvCxnSpPr>
              <p:spPr>
                <a:xfrm flipH="1">
                  <a:off x="3952046" y="1806534"/>
                  <a:ext cx="329100" cy="328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00" name="Google Shape;900;p33"/>
                <p:cNvCxnSpPr/>
                <p:nvPr/>
              </p:nvCxnSpPr>
              <p:spPr>
                <a:xfrm rot="10800000">
                  <a:off x="3952046" y="1806413"/>
                  <a:ext cx="329100" cy="328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901" name="Google Shape;901;p33"/>
            <p:cNvGrpSpPr/>
            <p:nvPr/>
          </p:nvGrpSpPr>
          <p:grpSpPr>
            <a:xfrm>
              <a:off x="6846808" y="2758450"/>
              <a:ext cx="2034392" cy="2073275"/>
              <a:chOff x="6846808" y="2758450"/>
              <a:chExt cx="2034392" cy="2073275"/>
            </a:xfrm>
          </p:grpSpPr>
          <p:grpSp>
            <p:nvGrpSpPr>
              <p:cNvPr id="902" name="Google Shape;902;p33"/>
              <p:cNvGrpSpPr/>
              <p:nvPr/>
            </p:nvGrpSpPr>
            <p:grpSpPr>
              <a:xfrm>
                <a:off x="7821600" y="4151575"/>
                <a:ext cx="1059600" cy="508800"/>
                <a:chOff x="7250950" y="3409525"/>
                <a:chExt cx="1059600" cy="508800"/>
              </a:xfrm>
            </p:grpSpPr>
            <p:sp>
              <p:nvSpPr>
                <p:cNvPr id="903" name="Google Shape;903;p33"/>
                <p:cNvSpPr/>
                <p:nvPr/>
              </p:nvSpPr>
              <p:spPr>
                <a:xfrm>
                  <a:off x="7250950" y="3409525"/>
                  <a:ext cx="1059600" cy="508800"/>
                </a:xfrm>
                <a:prstGeom prst="roundRect">
                  <a:avLst>
                    <a:gd name="adj" fmla="val 16667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cxnSp>
              <p:nvCxnSpPr>
                <p:cNvPr id="904" name="Google Shape;904;p33"/>
                <p:cNvCxnSpPr/>
                <p:nvPr/>
              </p:nvCxnSpPr>
              <p:spPr>
                <a:xfrm rot="10800000" flipH="1">
                  <a:off x="7664211" y="3572500"/>
                  <a:ext cx="557100" cy="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905" name="Google Shape;905;p33"/>
                <p:cNvSpPr/>
                <p:nvPr/>
              </p:nvSpPr>
              <p:spPr>
                <a:xfrm>
                  <a:off x="7340188" y="3529825"/>
                  <a:ext cx="268200" cy="2682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cxnSp>
              <p:nvCxnSpPr>
                <p:cNvPr id="906" name="Google Shape;906;p33"/>
                <p:cNvCxnSpPr/>
                <p:nvPr/>
              </p:nvCxnSpPr>
              <p:spPr>
                <a:xfrm rot="10800000" flipH="1">
                  <a:off x="7664211" y="3636750"/>
                  <a:ext cx="557100" cy="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07" name="Google Shape;907;p33"/>
                <p:cNvCxnSpPr/>
                <p:nvPr/>
              </p:nvCxnSpPr>
              <p:spPr>
                <a:xfrm rot="10800000" flipH="1">
                  <a:off x="7664211" y="3765650"/>
                  <a:ext cx="557100" cy="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08" name="Google Shape;908;p33"/>
                <p:cNvCxnSpPr/>
                <p:nvPr/>
              </p:nvCxnSpPr>
              <p:spPr>
                <a:xfrm rot="10800000" flipH="1">
                  <a:off x="7664211" y="3701200"/>
                  <a:ext cx="557100" cy="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09" name="Google Shape;909;p33"/>
              <p:cNvGrpSpPr/>
              <p:nvPr/>
            </p:nvGrpSpPr>
            <p:grpSpPr>
              <a:xfrm>
                <a:off x="6891059" y="2758450"/>
                <a:ext cx="591653" cy="1081200"/>
                <a:chOff x="7224259" y="2787025"/>
                <a:chExt cx="591653" cy="1081200"/>
              </a:xfrm>
            </p:grpSpPr>
            <p:sp>
              <p:nvSpPr>
                <p:cNvPr id="910" name="Google Shape;910;p33"/>
                <p:cNvSpPr/>
                <p:nvPr/>
              </p:nvSpPr>
              <p:spPr>
                <a:xfrm>
                  <a:off x="7224263" y="2787025"/>
                  <a:ext cx="591649" cy="108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" h="891" extrusionOk="0">
                      <a:moveTo>
                        <a:pt x="0" y="0"/>
                      </a:moveTo>
                      <a:lnTo>
                        <a:pt x="1331" y="0"/>
                      </a:lnTo>
                      <a:lnTo>
                        <a:pt x="1331" y="891"/>
                      </a:lnTo>
                      <a:lnTo>
                        <a:pt x="0" y="8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911" name="Google Shape;911;p33"/>
                <p:cNvCxnSpPr/>
                <p:nvPr/>
              </p:nvCxnSpPr>
              <p:spPr>
                <a:xfrm>
                  <a:off x="7224259" y="2930184"/>
                  <a:ext cx="59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912" name="Google Shape;912;p33"/>
                <p:cNvSpPr/>
                <p:nvPr/>
              </p:nvSpPr>
              <p:spPr>
                <a:xfrm>
                  <a:off x="7272265" y="2832416"/>
                  <a:ext cx="41900" cy="4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9" extrusionOk="0">
                      <a:moveTo>
                        <a:pt x="48" y="24"/>
                      </a:moveTo>
                      <a:cubicBezTo>
                        <a:pt x="48" y="28"/>
                        <a:pt x="47" y="32"/>
                        <a:pt x="45" y="36"/>
                      </a:cubicBezTo>
                      <a:cubicBezTo>
                        <a:pt x="43" y="39"/>
                        <a:pt x="39" y="43"/>
                        <a:pt x="36" y="45"/>
                      </a:cubicBezTo>
                      <a:cubicBezTo>
                        <a:pt x="32" y="47"/>
                        <a:pt x="28" y="49"/>
                        <a:pt x="24" y="49"/>
                      </a:cubicBezTo>
                      <a:cubicBezTo>
                        <a:pt x="20" y="49"/>
                        <a:pt x="16" y="47"/>
                        <a:pt x="12" y="45"/>
                      </a:cubicBezTo>
                      <a:cubicBezTo>
                        <a:pt x="8" y="43"/>
                        <a:pt x="5" y="39"/>
                        <a:pt x="3" y="36"/>
                      </a:cubicBezTo>
                      <a:cubicBezTo>
                        <a:pt x="1" y="32"/>
                        <a:pt x="0" y="28"/>
                        <a:pt x="0" y="24"/>
                      </a:cubicBezTo>
                      <a:cubicBezTo>
                        <a:pt x="0" y="20"/>
                        <a:pt x="1" y="16"/>
                        <a:pt x="3" y="12"/>
                      </a:cubicBezTo>
                      <a:cubicBezTo>
                        <a:pt x="5" y="8"/>
                        <a:pt x="8" y="5"/>
                        <a:pt x="12" y="3"/>
                      </a:cubicBezTo>
                      <a:cubicBezTo>
                        <a:pt x="16" y="1"/>
                        <a:pt x="20" y="0"/>
                        <a:pt x="24" y="0"/>
                      </a:cubicBezTo>
                      <a:cubicBezTo>
                        <a:pt x="28" y="0"/>
                        <a:pt x="32" y="1"/>
                        <a:pt x="36" y="3"/>
                      </a:cubicBezTo>
                      <a:cubicBezTo>
                        <a:pt x="39" y="5"/>
                        <a:pt x="43" y="8"/>
                        <a:pt x="45" y="12"/>
                      </a:cubicBezTo>
                      <a:cubicBezTo>
                        <a:pt x="47" y="16"/>
                        <a:pt x="48" y="20"/>
                        <a:pt x="48" y="24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0" rIns="9215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3" name="Google Shape;913;p33"/>
                <p:cNvSpPr/>
                <p:nvPr/>
              </p:nvSpPr>
              <p:spPr>
                <a:xfrm>
                  <a:off x="7371776" y="2832416"/>
                  <a:ext cx="42773" cy="4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49" extrusionOk="0">
                      <a:moveTo>
                        <a:pt x="49" y="24"/>
                      </a:moveTo>
                      <a:cubicBezTo>
                        <a:pt x="49" y="28"/>
                        <a:pt x="48" y="32"/>
                        <a:pt x="46" y="36"/>
                      </a:cubicBezTo>
                      <a:cubicBezTo>
                        <a:pt x="43" y="39"/>
                        <a:pt x="40" y="43"/>
                        <a:pt x="37" y="45"/>
                      </a:cubicBezTo>
                      <a:cubicBezTo>
                        <a:pt x="33" y="47"/>
                        <a:pt x="29" y="49"/>
                        <a:pt x="25" y="49"/>
                      </a:cubicBezTo>
                      <a:cubicBezTo>
                        <a:pt x="20" y="49"/>
                        <a:pt x="15" y="47"/>
                        <a:pt x="12" y="45"/>
                      </a:cubicBezTo>
                      <a:cubicBezTo>
                        <a:pt x="8" y="43"/>
                        <a:pt x="6" y="39"/>
                        <a:pt x="4" y="36"/>
                      </a:cubicBezTo>
                      <a:cubicBezTo>
                        <a:pt x="1" y="32"/>
                        <a:pt x="0" y="28"/>
                        <a:pt x="0" y="24"/>
                      </a:cubicBezTo>
                      <a:cubicBezTo>
                        <a:pt x="0" y="20"/>
                        <a:pt x="1" y="16"/>
                        <a:pt x="4" y="12"/>
                      </a:cubicBezTo>
                      <a:cubicBezTo>
                        <a:pt x="6" y="8"/>
                        <a:pt x="8" y="5"/>
                        <a:pt x="12" y="3"/>
                      </a:cubicBezTo>
                      <a:cubicBezTo>
                        <a:pt x="15" y="1"/>
                        <a:pt x="20" y="0"/>
                        <a:pt x="25" y="0"/>
                      </a:cubicBezTo>
                      <a:cubicBezTo>
                        <a:pt x="29" y="0"/>
                        <a:pt x="33" y="1"/>
                        <a:pt x="37" y="3"/>
                      </a:cubicBezTo>
                      <a:cubicBezTo>
                        <a:pt x="40" y="5"/>
                        <a:pt x="44" y="8"/>
                        <a:pt x="46" y="12"/>
                      </a:cubicBezTo>
                      <a:cubicBezTo>
                        <a:pt x="48" y="16"/>
                        <a:pt x="49" y="20"/>
                        <a:pt x="49" y="24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0" rIns="9215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4" name="Google Shape;914;p33"/>
                <p:cNvSpPr/>
                <p:nvPr/>
              </p:nvSpPr>
              <p:spPr>
                <a:xfrm>
                  <a:off x="7471288" y="2832416"/>
                  <a:ext cx="42773" cy="4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49" extrusionOk="0">
                      <a:moveTo>
                        <a:pt x="49" y="24"/>
                      </a:moveTo>
                      <a:cubicBezTo>
                        <a:pt x="49" y="28"/>
                        <a:pt x="47" y="32"/>
                        <a:pt x="45" y="36"/>
                      </a:cubicBezTo>
                      <a:cubicBezTo>
                        <a:pt x="43" y="39"/>
                        <a:pt x="40" y="43"/>
                        <a:pt x="36" y="45"/>
                      </a:cubicBezTo>
                      <a:cubicBezTo>
                        <a:pt x="33" y="47"/>
                        <a:pt x="28" y="49"/>
                        <a:pt x="24" y="49"/>
                      </a:cubicBezTo>
                      <a:cubicBezTo>
                        <a:pt x="20" y="49"/>
                        <a:pt x="16" y="47"/>
                        <a:pt x="12" y="45"/>
                      </a:cubicBezTo>
                      <a:cubicBezTo>
                        <a:pt x="8" y="43"/>
                        <a:pt x="5" y="39"/>
                        <a:pt x="3" y="36"/>
                      </a:cubicBezTo>
                      <a:cubicBezTo>
                        <a:pt x="1" y="32"/>
                        <a:pt x="0" y="28"/>
                        <a:pt x="0" y="24"/>
                      </a:cubicBezTo>
                      <a:cubicBezTo>
                        <a:pt x="0" y="20"/>
                        <a:pt x="1" y="16"/>
                        <a:pt x="3" y="12"/>
                      </a:cubicBezTo>
                      <a:cubicBezTo>
                        <a:pt x="5" y="8"/>
                        <a:pt x="8" y="5"/>
                        <a:pt x="12" y="3"/>
                      </a:cubicBezTo>
                      <a:cubicBezTo>
                        <a:pt x="16" y="1"/>
                        <a:pt x="20" y="0"/>
                        <a:pt x="24" y="0"/>
                      </a:cubicBezTo>
                      <a:cubicBezTo>
                        <a:pt x="28" y="0"/>
                        <a:pt x="33" y="1"/>
                        <a:pt x="36" y="3"/>
                      </a:cubicBezTo>
                      <a:cubicBezTo>
                        <a:pt x="40" y="5"/>
                        <a:pt x="43" y="8"/>
                        <a:pt x="45" y="12"/>
                      </a:cubicBezTo>
                      <a:cubicBezTo>
                        <a:pt x="47" y="16"/>
                        <a:pt x="49" y="20"/>
                        <a:pt x="49" y="24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0" rIns="9215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5" name="Google Shape;915;p33"/>
              <p:cNvGrpSpPr/>
              <p:nvPr/>
            </p:nvGrpSpPr>
            <p:grpSpPr>
              <a:xfrm>
                <a:off x="7769118" y="3326074"/>
                <a:ext cx="661665" cy="348296"/>
                <a:chOff x="7965318" y="3354649"/>
                <a:chExt cx="661665" cy="348296"/>
              </a:xfrm>
            </p:grpSpPr>
            <p:sp>
              <p:nvSpPr>
                <p:cNvPr id="916" name="Google Shape;916;p33"/>
                <p:cNvSpPr/>
                <p:nvPr/>
              </p:nvSpPr>
              <p:spPr>
                <a:xfrm>
                  <a:off x="7965318" y="3354649"/>
                  <a:ext cx="661665" cy="348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399" extrusionOk="0">
                      <a:moveTo>
                        <a:pt x="0" y="0"/>
                      </a:moveTo>
                      <a:lnTo>
                        <a:pt x="758" y="0"/>
                      </a:lnTo>
                      <a:lnTo>
                        <a:pt x="758" y="399"/>
                      </a:lnTo>
                      <a:lnTo>
                        <a:pt x="0" y="3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7" name="Google Shape;917;p33"/>
                <p:cNvSpPr/>
                <p:nvPr/>
              </p:nvSpPr>
              <p:spPr>
                <a:xfrm>
                  <a:off x="8113713" y="3437577"/>
                  <a:ext cx="105622" cy="182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209" fill="none" extrusionOk="0">
                      <a:moveTo>
                        <a:pt x="121" y="0"/>
                      </a:moveTo>
                      <a:lnTo>
                        <a:pt x="0" y="104"/>
                      </a:lnTo>
                      <a:lnTo>
                        <a:pt x="121" y="20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2150" tIns="28075" rIns="92150" bIns="280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8" name="Google Shape;918;p33"/>
                <p:cNvSpPr/>
                <p:nvPr/>
              </p:nvSpPr>
              <p:spPr>
                <a:xfrm>
                  <a:off x="8372967" y="3437577"/>
                  <a:ext cx="105622" cy="182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209" fill="none" extrusionOk="0">
                      <a:moveTo>
                        <a:pt x="0" y="0"/>
                      </a:moveTo>
                      <a:lnTo>
                        <a:pt x="121" y="104"/>
                      </a:lnTo>
                      <a:lnTo>
                        <a:pt x="0" y="20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2150" tIns="28075" rIns="92150" bIns="280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919" name="Google Shape;919;p33"/>
                <p:cNvCxnSpPr/>
                <p:nvPr/>
              </p:nvCxnSpPr>
              <p:spPr>
                <a:xfrm flipH="1">
                  <a:off x="8269156" y="3437577"/>
                  <a:ext cx="61038" cy="18268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20" name="Google Shape;920;p33"/>
              <p:cNvGrpSpPr/>
              <p:nvPr/>
            </p:nvGrpSpPr>
            <p:grpSpPr>
              <a:xfrm>
                <a:off x="6846808" y="4151575"/>
                <a:ext cx="680150" cy="680150"/>
                <a:chOff x="5268533" y="3923850"/>
                <a:chExt cx="680150" cy="680150"/>
              </a:xfrm>
            </p:grpSpPr>
            <p:sp>
              <p:nvSpPr>
                <p:cNvPr id="921" name="Google Shape;921;p33"/>
                <p:cNvSpPr/>
                <p:nvPr/>
              </p:nvSpPr>
              <p:spPr>
                <a:xfrm>
                  <a:off x="5268533" y="3923850"/>
                  <a:ext cx="680150" cy="6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" h="693" extrusionOk="0">
                      <a:moveTo>
                        <a:pt x="693" y="346"/>
                      </a:moveTo>
                      <a:cubicBezTo>
                        <a:pt x="693" y="407"/>
                        <a:pt x="677" y="467"/>
                        <a:pt x="647" y="519"/>
                      </a:cubicBezTo>
                      <a:cubicBezTo>
                        <a:pt x="617" y="572"/>
                        <a:pt x="573" y="616"/>
                        <a:pt x="520" y="646"/>
                      </a:cubicBezTo>
                      <a:cubicBezTo>
                        <a:pt x="467" y="677"/>
                        <a:pt x="408" y="693"/>
                        <a:pt x="347" y="693"/>
                      </a:cubicBezTo>
                      <a:cubicBezTo>
                        <a:pt x="286" y="693"/>
                        <a:pt x="226" y="677"/>
                        <a:pt x="174" y="646"/>
                      </a:cubicBezTo>
                      <a:cubicBezTo>
                        <a:pt x="121" y="616"/>
                        <a:pt x="77" y="572"/>
                        <a:pt x="47" y="519"/>
                      </a:cubicBezTo>
                      <a:cubicBezTo>
                        <a:pt x="16" y="467"/>
                        <a:pt x="0" y="407"/>
                        <a:pt x="0" y="346"/>
                      </a:cubicBezTo>
                      <a:cubicBezTo>
                        <a:pt x="0" y="285"/>
                        <a:pt x="16" y="226"/>
                        <a:pt x="47" y="173"/>
                      </a:cubicBezTo>
                      <a:cubicBezTo>
                        <a:pt x="77" y="120"/>
                        <a:pt x="121" y="76"/>
                        <a:pt x="174" y="46"/>
                      </a:cubicBezTo>
                      <a:cubicBezTo>
                        <a:pt x="226" y="16"/>
                        <a:pt x="286" y="0"/>
                        <a:pt x="347" y="0"/>
                      </a:cubicBezTo>
                      <a:cubicBezTo>
                        <a:pt x="408" y="0"/>
                        <a:pt x="467" y="16"/>
                        <a:pt x="520" y="46"/>
                      </a:cubicBezTo>
                      <a:cubicBezTo>
                        <a:pt x="573" y="76"/>
                        <a:pt x="617" y="120"/>
                        <a:pt x="647" y="173"/>
                      </a:cubicBezTo>
                      <a:cubicBezTo>
                        <a:pt x="677" y="226"/>
                        <a:pt x="693" y="285"/>
                        <a:pt x="693" y="3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2" name="Google Shape;922;p33"/>
                <p:cNvSpPr/>
                <p:nvPr/>
              </p:nvSpPr>
              <p:spPr>
                <a:xfrm>
                  <a:off x="5469732" y="4127993"/>
                  <a:ext cx="81461" cy="270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76" fill="none" extrusionOk="0">
                      <a:moveTo>
                        <a:pt x="83" y="275"/>
                      </a:moveTo>
                      <a:cubicBezTo>
                        <a:pt x="68" y="279"/>
                        <a:pt x="52" y="268"/>
                        <a:pt x="46" y="254"/>
                      </a:cubicBezTo>
                      <a:cubicBezTo>
                        <a:pt x="40" y="240"/>
                        <a:pt x="40" y="225"/>
                        <a:pt x="41" y="209"/>
                      </a:cubicBezTo>
                      <a:cubicBezTo>
                        <a:pt x="42" y="194"/>
                        <a:pt x="44" y="178"/>
                        <a:pt x="39" y="163"/>
                      </a:cubicBezTo>
                      <a:cubicBezTo>
                        <a:pt x="37" y="155"/>
                        <a:pt x="31" y="147"/>
                        <a:pt x="24" y="142"/>
                      </a:cubicBezTo>
                      <a:cubicBezTo>
                        <a:pt x="17" y="137"/>
                        <a:pt x="7" y="136"/>
                        <a:pt x="0" y="140"/>
                      </a:cubicBezTo>
                      <a:lnTo>
                        <a:pt x="0" y="137"/>
                      </a:lnTo>
                      <a:cubicBezTo>
                        <a:pt x="15" y="141"/>
                        <a:pt x="30" y="130"/>
                        <a:pt x="37" y="116"/>
                      </a:cubicBezTo>
                      <a:cubicBezTo>
                        <a:pt x="43" y="102"/>
                        <a:pt x="43" y="86"/>
                        <a:pt x="42" y="70"/>
                      </a:cubicBezTo>
                      <a:cubicBezTo>
                        <a:pt x="40" y="55"/>
                        <a:pt x="39" y="39"/>
                        <a:pt x="44" y="25"/>
                      </a:cubicBezTo>
                      <a:cubicBezTo>
                        <a:pt x="46" y="16"/>
                        <a:pt x="50" y="9"/>
                        <a:pt x="58" y="4"/>
                      </a:cubicBezTo>
                      <a:cubicBezTo>
                        <a:pt x="65" y="-1"/>
                        <a:pt x="76" y="-2"/>
                        <a:pt x="83" y="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47150" rIns="92150" bIns="471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3" name="Google Shape;923;p33"/>
                <p:cNvSpPr/>
                <p:nvPr/>
              </p:nvSpPr>
              <p:spPr>
                <a:xfrm>
                  <a:off x="5666023" y="4127993"/>
                  <a:ext cx="82442" cy="270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276" fill="none" extrusionOk="0">
                      <a:moveTo>
                        <a:pt x="0" y="275"/>
                      </a:moveTo>
                      <a:cubicBezTo>
                        <a:pt x="15" y="279"/>
                        <a:pt x="30" y="268"/>
                        <a:pt x="37" y="254"/>
                      </a:cubicBezTo>
                      <a:cubicBezTo>
                        <a:pt x="43" y="240"/>
                        <a:pt x="43" y="225"/>
                        <a:pt x="42" y="209"/>
                      </a:cubicBezTo>
                      <a:cubicBezTo>
                        <a:pt x="41" y="194"/>
                        <a:pt x="39" y="178"/>
                        <a:pt x="44" y="163"/>
                      </a:cubicBezTo>
                      <a:cubicBezTo>
                        <a:pt x="47" y="155"/>
                        <a:pt x="52" y="147"/>
                        <a:pt x="59" y="142"/>
                      </a:cubicBezTo>
                      <a:cubicBezTo>
                        <a:pt x="66" y="137"/>
                        <a:pt x="76" y="136"/>
                        <a:pt x="84" y="140"/>
                      </a:cubicBezTo>
                      <a:lnTo>
                        <a:pt x="84" y="137"/>
                      </a:lnTo>
                      <a:cubicBezTo>
                        <a:pt x="69" y="141"/>
                        <a:pt x="53" y="130"/>
                        <a:pt x="47" y="116"/>
                      </a:cubicBezTo>
                      <a:cubicBezTo>
                        <a:pt x="40" y="102"/>
                        <a:pt x="41" y="86"/>
                        <a:pt x="42" y="70"/>
                      </a:cubicBezTo>
                      <a:cubicBezTo>
                        <a:pt x="43" y="55"/>
                        <a:pt x="44" y="39"/>
                        <a:pt x="40" y="25"/>
                      </a:cubicBezTo>
                      <a:cubicBezTo>
                        <a:pt x="37" y="16"/>
                        <a:pt x="32" y="9"/>
                        <a:pt x="25" y="4"/>
                      </a:cubicBezTo>
                      <a:cubicBezTo>
                        <a:pt x="18" y="-1"/>
                        <a:pt x="8" y="-2"/>
                        <a:pt x="0" y="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47150" rIns="92150" bIns="471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5923C3AF-5A55-4A61-9DB2-96CB4E8BAE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79008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1"/>
          <p:cNvSpPr txBox="1">
            <a:spLocks noGrp="1"/>
          </p:cNvSpPr>
          <p:nvPr>
            <p:ph type="title"/>
          </p:nvPr>
        </p:nvSpPr>
        <p:spPr>
          <a:xfrm>
            <a:off x="543908" y="713947"/>
            <a:ext cx="3192889" cy="11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Menu export resume by user TPI/TPU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06B78D-2F29-E787-9F34-C4239451CBE9}"/>
              </a:ext>
            </a:extLst>
          </p:cNvPr>
          <p:cNvSpPr/>
          <p:nvPr/>
        </p:nvSpPr>
        <p:spPr>
          <a:xfrm>
            <a:off x="4575078" y="156706"/>
            <a:ext cx="1617858" cy="1605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D" sz="1100" dirty="0"/>
              <a:t> Export resume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6810FA-A449-326A-7CFB-CA2CED1C5EF3}"/>
              </a:ext>
            </a:extLst>
          </p:cNvPr>
          <p:cNvSpPr/>
          <p:nvPr/>
        </p:nvSpPr>
        <p:spPr>
          <a:xfrm>
            <a:off x="4575077" y="2338815"/>
            <a:ext cx="1918591" cy="1605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D" sz="1100" dirty="0"/>
              <a:t>Hasil export resume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BB5F86-ADE7-BBF4-11BA-A37600553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923" y="317249"/>
            <a:ext cx="3798273" cy="1686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218DD1-83D2-47BC-661A-44DDB0DAB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8923" y="2499358"/>
            <a:ext cx="4156058" cy="21373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E3AA90-E3EC-43CB-8778-2A3C4B385CFE}"/>
              </a:ext>
            </a:extLst>
          </p:cNvPr>
          <p:cNvSpPr txBox="1"/>
          <p:nvPr/>
        </p:nvSpPr>
        <p:spPr>
          <a:xfrm>
            <a:off x="543908" y="2049754"/>
            <a:ext cx="26815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 resume untuk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, saran dan </a:t>
            </a:r>
            <a:r>
              <a:rPr lang="en-US" dirty="0" err="1"/>
              <a:t>kesimpulan</a:t>
            </a:r>
            <a:r>
              <a:rPr lang="en-US" dirty="0"/>
              <a:t> yang </a:t>
            </a:r>
            <a:r>
              <a:rPr lang="en-US" dirty="0" err="1"/>
              <a:t>diisi</a:t>
            </a:r>
            <a:r>
              <a:rPr lang="en-US" dirty="0"/>
              <a:t> oleh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penilai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84945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1"/>
          <p:cNvSpPr txBox="1">
            <a:spLocks noGrp="1"/>
          </p:cNvSpPr>
          <p:nvPr>
            <p:ph type="title"/>
          </p:nvPr>
        </p:nvSpPr>
        <p:spPr>
          <a:xfrm>
            <a:off x="496461" y="736350"/>
            <a:ext cx="3192889" cy="114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Penyesuaian</a:t>
            </a:r>
            <a:r>
              <a:rPr lang="en-ID" dirty="0"/>
              <a:t> Export </a:t>
            </a:r>
            <a:r>
              <a:rPr lang="en-ID" dirty="0" err="1"/>
              <a:t>penilaian</a:t>
            </a:r>
            <a:r>
              <a:rPr lang="en-ID" dirty="0"/>
              <a:t> TPI/TPU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06B78D-2F29-E787-9F34-C4239451CBE9}"/>
              </a:ext>
            </a:extLst>
          </p:cNvPr>
          <p:cNvSpPr/>
          <p:nvPr/>
        </p:nvSpPr>
        <p:spPr>
          <a:xfrm>
            <a:off x="4239322" y="70981"/>
            <a:ext cx="1617858" cy="1605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D" sz="1100" dirty="0" err="1"/>
              <a:t>Rekap</a:t>
            </a:r>
            <a:r>
              <a:rPr lang="en-ID" sz="1100" dirty="0"/>
              <a:t> </a:t>
            </a:r>
            <a:r>
              <a:rPr lang="en-ID" sz="1100" dirty="0" err="1"/>
              <a:t>nilai</a:t>
            </a:r>
            <a:r>
              <a:rPr lang="en-ID" sz="1100" dirty="0"/>
              <a:t> (sheet 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6810FA-A449-326A-7CFB-CA2CED1C5EF3}"/>
              </a:ext>
            </a:extLst>
          </p:cNvPr>
          <p:cNvSpPr/>
          <p:nvPr/>
        </p:nvSpPr>
        <p:spPr>
          <a:xfrm>
            <a:off x="4239321" y="2253090"/>
            <a:ext cx="1918591" cy="1605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ID" sz="1100" dirty="0" err="1"/>
              <a:t>Rekapitulasi</a:t>
            </a:r>
            <a:r>
              <a:rPr lang="en-ID" sz="1100" dirty="0"/>
              <a:t> (sheet 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BCD4B1-1F5C-9527-34F2-DC2940578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244" y="231524"/>
            <a:ext cx="4338085" cy="1822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CBB762-81BE-E8EF-C9EC-02170BE9F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244" y="2413633"/>
            <a:ext cx="4215743" cy="2616080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4AE3AA90-E3EC-43CB-8778-2A3C4B385CFE}"/>
              </a:ext>
            </a:extLst>
          </p:cNvPr>
          <p:cNvSpPr txBox="1"/>
          <p:nvPr/>
        </p:nvSpPr>
        <p:spPr>
          <a:xfrm>
            <a:off x="496461" y="1964029"/>
            <a:ext cx="26815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Export </a:t>
            </a:r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penilaian</a:t>
            </a:r>
            <a:r>
              <a:rPr lang="en-US" dirty="0"/>
              <a:t> </a:t>
            </a:r>
            <a:r>
              <a:rPr lang="en-US" dirty="0" err="1"/>
              <a:t>tahap</a:t>
            </a:r>
            <a:r>
              <a:rPr lang="en-US" dirty="0"/>
              <a:t> 1 dan </a:t>
            </a:r>
            <a:r>
              <a:rPr lang="en-US" dirty="0" err="1"/>
              <a:t>tahap</a:t>
            </a:r>
            <a:r>
              <a:rPr lang="en-US" dirty="0"/>
              <a:t> 2 yang di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penilai</a:t>
            </a:r>
            <a:r>
              <a:rPr lang="en-US" dirty="0"/>
              <a:t>.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(1) </a:t>
            </a:r>
            <a:r>
              <a:rPr lang="en-US" dirty="0" err="1"/>
              <a:t>rekap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, </a:t>
            </a:r>
            <a:r>
              <a:rPr lang="en-US" dirty="0" err="1"/>
              <a:t>indikator</a:t>
            </a:r>
            <a:r>
              <a:rPr lang="en-US" dirty="0"/>
              <a:t>, item dan (2) </a:t>
            </a:r>
            <a:r>
              <a:rPr lang="en-US" dirty="0" err="1"/>
              <a:t>rekapitulasi</a:t>
            </a:r>
            <a:r>
              <a:rPr lang="en-US" dirty="0"/>
              <a:t> </a:t>
            </a:r>
            <a:r>
              <a:rPr lang="en-US" dirty="0" err="1"/>
              <a:t>menapilkan</a:t>
            </a:r>
            <a:r>
              <a:rPr lang="en-US" dirty="0"/>
              <a:t> </a:t>
            </a:r>
            <a:r>
              <a:rPr lang="en-US" dirty="0" err="1"/>
              <a:t>rincian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 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8236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3"/>
          <p:cNvSpPr txBox="1">
            <a:spLocks noGrp="1"/>
          </p:cNvSpPr>
          <p:nvPr>
            <p:ph type="ctrTitle"/>
          </p:nvPr>
        </p:nvSpPr>
        <p:spPr>
          <a:xfrm>
            <a:off x="713225" y="1255325"/>
            <a:ext cx="5177100" cy="175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anrope Light"/>
                <a:ea typeface="Manrope Light"/>
                <a:cs typeface="Manrope Light"/>
                <a:sym typeface="Manrope Light"/>
              </a:rPr>
              <a:t>Dashboard </a:t>
            </a:r>
            <a:r>
              <a:rPr lang="en-US" dirty="0" err="1">
                <a:latin typeface="Manrope Light"/>
                <a:ea typeface="Manrope Light"/>
                <a:cs typeface="Manrope Light"/>
                <a:sym typeface="Manrope Light"/>
              </a:rPr>
              <a:t>Pemantauan</a:t>
            </a:r>
            <a:r>
              <a:rPr lang="en-US" dirty="0">
                <a:latin typeface="Manrope Light"/>
                <a:ea typeface="Manrope Light"/>
                <a:cs typeface="Manrope Light"/>
                <a:sym typeface="Manrope Light"/>
              </a:rPr>
              <a:t> (v1)</a:t>
            </a:r>
            <a:endParaRPr dirty="0"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sp>
        <p:nvSpPr>
          <p:cNvPr id="888" name="Google Shape;888;p33"/>
          <p:cNvSpPr/>
          <p:nvPr/>
        </p:nvSpPr>
        <p:spPr>
          <a:xfrm rot="-5400000">
            <a:off x="5960004" y="-463975"/>
            <a:ext cx="2357400" cy="1081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89" name="Google Shape;889;p33"/>
          <p:cNvGrpSpPr/>
          <p:nvPr/>
        </p:nvGrpSpPr>
        <p:grpSpPr>
          <a:xfrm>
            <a:off x="5694491" y="2184438"/>
            <a:ext cx="3186709" cy="2799521"/>
            <a:chOff x="5694491" y="2184438"/>
            <a:chExt cx="3186709" cy="2799521"/>
          </a:xfrm>
        </p:grpSpPr>
        <p:grpSp>
          <p:nvGrpSpPr>
            <p:cNvPr id="890" name="Google Shape;890;p33"/>
            <p:cNvGrpSpPr/>
            <p:nvPr/>
          </p:nvGrpSpPr>
          <p:grpSpPr>
            <a:xfrm>
              <a:off x="5694491" y="2184438"/>
              <a:ext cx="2894034" cy="2799521"/>
              <a:chOff x="5694491" y="2184438"/>
              <a:chExt cx="2894034" cy="2799521"/>
            </a:xfrm>
          </p:grpSpPr>
          <p:grpSp>
            <p:nvGrpSpPr>
              <p:cNvPr id="891" name="Google Shape;891;p33"/>
              <p:cNvGrpSpPr/>
              <p:nvPr/>
            </p:nvGrpSpPr>
            <p:grpSpPr>
              <a:xfrm>
                <a:off x="7996879" y="2184438"/>
                <a:ext cx="591646" cy="720033"/>
                <a:chOff x="3883186" y="1687261"/>
                <a:chExt cx="465900" cy="567000"/>
              </a:xfrm>
            </p:grpSpPr>
            <p:cxnSp>
              <p:nvCxnSpPr>
                <p:cNvPr id="892" name="Google Shape;892;p33"/>
                <p:cNvCxnSpPr/>
                <p:nvPr/>
              </p:nvCxnSpPr>
              <p:spPr>
                <a:xfrm>
                  <a:off x="4116580" y="1687261"/>
                  <a:ext cx="0" cy="567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3" name="Google Shape;893;p33"/>
                <p:cNvCxnSpPr/>
                <p:nvPr/>
              </p:nvCxnSpPr>
              <p:spPr>
                <a:xfrm rot="10800000">
                  <a:off x="3883186" y="1970346"/>
                  <a:ext cx="465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4" name="Google Shape;894;p33"/>
                <p:cNvCxnSpPr/>
                <p:nvPr/>
              </p:nvCxnSpPr>
              <p:spPr>
                <a:xfrm flipH="1">
                  <a:off x="3952046" y="1806534"/>
                  <a:ext cx="329100" cy="328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5" name="Google Shape;895;p33"/>
                <p:cNvCxnSpPr/>
                <p:nvPr/>
              </p:nvCxnSpPr>
              <p:spPr>
                <a:xfrm rot="10800000">
                  <a:off x="3952046" y="1806413"/>
                  <a:ext cx="329100" cy="328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896" name="Google Shape;896;p33"/>
              <p:cNvGrpSpPr/>
              <p:nvPr/>
            </p:nvGrpSpPr>
            <p:grpSpPr>
              <a:xfrm>
                <a:off x="5694491" y="4263925"/>
                <a:ext cx="591646" cy="720033"/>
                <a:chOff x="3883186" y="1687261"/>
                <a:chExt cx="465900" cy="567000"/>
              </a:xfrm>
            </p:grpSpPr>
            <p:cxnSp>
              <p:nvCxnSpPr>
                <p:cNvPr id="897" name="Google Shape;897;p33"/>
                <p:cNvCxnSpPr/>
                <p:nvPr/>
              </p:nvCxnSpPr>
              <p:spPr>
                <a:xfrm>
                  <a:off x="4116580" y="1687261"/>
                  <a:ext cx="0" cy="5670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8" name="Google Shape;898;p33"/>
                <p:cNvCxnSpPr/>
                <p:nvPr/>
              </p:nvCxnSpPr>
              <p:spPr>
                <a:xfrm rot="10800000">
                  <a:off x="3883186" y="1970346"/>
                  <a:ext cx="465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899" name="Google Shape;899;p33"/>
                <p:cNvCxnSpPr/>
                <p:nvPr/>
              </p:nvCxnSpPr>
              <p:spPr>
                <a:xfrm flipH="1">
                  <a:off x="3952046" y="1806534"/>
                  <a:ext cx="329100" cy="328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00" name="Google Shape;900;p33"/>
                <p:cNvCxnSpPr/>
                <p:nvPr/>
              </p:nvCxnSpPr>
              <p:spPr>
                <a:xfrm rot="10800000">
                  <a:off x="3952046" y="1806413"/>
                  <a:ext cx="329100" cy="3285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</p:grpSp>
        <p:grpSp>
          <p:nvGrpSpPr>
            <p:cNvPr id="901" name="Google Shape;901;p33"/>
            <p:cNvGrpSpPr/>
            <p:nvPr/>
          </p:nvGrpSpPr>
          <p:grpSpPr>
            <a:xfrm>
              <a:off x="6846808" y="2758450"/>
              <a:ext cx="2034392" cy="2073275"/>
              <a:chOff x="6846808" y="2758450"/>
              <a:chExt cx="2034392" cy="2073275"/>
            </a:xfrm>
          </p:grpSpPr>
          <p:grpSp>
            <p:nvGrpSpPr>
              <p:cNvPr id="902" name="Google Shape;902;p33"/>
              <p:cNvGrpSpPr/>
              <p:nvPr/>
            </p:nvGrpSpPr>
            <p:grpSpPr>
              <a:xfrm>
                <a:off x="7821600" y="4151575"/>
                <a:ext cx="1059600" cy="508800"/>
                <a:chOff x="7250950" y="3409525"/>
                <a:chExt cx="1059600" cy="508800"/>
              </a:xfrm>
            </p:grpSpPr>
            <p:sp>
              <p:nvSpPr>
                <p:cNvPr id="903" name="Google Shape;903;p33"/>
                <p:cNvSpPr/>
                <p:nvPr/>
              </p:nvSpPr>
              <p:spPr>
                <a:xfrm>
                  <a:off x="7250950" y="3409525"/>
                  <a:ext cx="1059600" cy="508800"/>
                </a:xfrm>
                <a:prstGeom prst="roundRect">
                  <a:avLst>
                    <a:gd name="adj" fmla="val 16667"/>
                  </a:avLst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cxnSp>
              <p:nvCxnSpPr>
                <p:cNvPr id="904" name="Google Shape;904;p33"/>
                <p:cNvCxnSpPr/>
                <p:nvPr/>
              </p:nvCxnSpPr>
              <p:spPr>
                <a:xfrm rot="10800000" flipH="1">
                  <a:off x="7664211" y="3572500"/>
                  <a:ext cx="557100" cy="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905" name="Google Shape;905;p33"/>
                <p:cNvSpPr/>
                <p:nvPr/>
              </p:nvSpPr>
              <p:spPr>
                <a:xfrm>
                  <a:off x="7340188" y="3529825"/>
                  <a:ext cx="268200" cy="268200"/>
                </a:xfrm>
                <a:prstGeom prst="ellipse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Montserrat"/>
                    <a:ea typeface="Montserrat"/>
                    <a:cs typeface="Montserrat"/>
                    <a:sym typeface="Montserrat"/>
                  </a:endParaRPr>
                </a:p>
              </p:txBody>
            </p:sp>
            <p:cxnSp>
              <p:nvCxnSpPr>
                <p:cNvPr id="906" name="Google Shape;906;p33"/>
                <p:cNvCxnSpPr/>
                <p:nvPr/>
              </p:nvCxnSpPr>
              <p:spPr>
                <a:xfrm rot="10800000" flipH="1">
                  <a:off x="7664211" y="3636750"/>
                  <a:ext cx="557100" cy="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07" name="Google Shape;907;p33"/>
                <p:cNvCxnSpPr/>
                <p:nvPr/>
              </p:nvCxnSpPr>
              <p:spPr>
                <a:xfrm rot="10800000" flipH="1">
                  <a:off x="7664211" y="3765650"/>
                  <a:ext cx="557100" cy="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908" name="Google Shape;908;p33"/>
                <p:cNvCxnSpPr/>
                <p:nvPr/>
              </p:nvCxnSpPr>
              <p:spPr>
                <a:xfrm rot="10800000" flipH="1">
                  <a:off x="7664211" y="3701200"/>
                  <a:ext cx="557100" cy="2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09" name="Google Shape;909;p33"/>
              <p:cNvGrpSpPr/>
              <p:nvPr/>
            </p:nvGrpSpPr>
            <p:grpSpPr>
              <a:xfrm>
                <a:off x="6891059" y="2758450"/>
                <a:ext cx="591653" cy="1081200"/>
                <a:chOff x="7224259" y="2787025"/>
                <a:chExt cx="591653" cy="1081200"/>
              </a:xfrm>
            </p:grpSpPr>
            <p:sp>
              <p:nvSpPr>
                <p:cNvPr id="910" name="Google Shape;910;p33"/>
                <p:cNvSpPr/>
                <p:nvPr/>
              </p:nvSpPr>
              <p:spPr>
                <a:xfrm>
                  <a:off x="7224263" y="2787025"/>
                  <a:ext cx="591649" cy="108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1" h="891" extrusionOk="0">
                      <a:moveTo>
                        <a:pt x="0" y="0"/>
                      </a:moveTo>
                      <a:lnTo>
                        <a:pt x="1331" y="0"/>
                      </a:lnTo>
                      <a:lnTo>
                        <a:pt x="1331" y="891"/>
                      </a:lnTo>
                      <a:lnTo>
                        <a:pt x="0" y="8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911" name="Google Shape;911;p33"/>
                <p:cNvCxnSpPr/>
                <p:nvPr/>
              </p:nvCxnSpPr>
              <p:spPr>
                <a:xfrm>
                  <a:off x="7224259" y="2930184"/>
                  <a:ext cx="591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912" name="Google Shape;912;p33"/>
                <p:cNvSpPr/>
                <p:nvPr/>
              </p:nvSpPr>
              <p:spPr>
                <a:xfrm>
                  <a:off x="7272265" y="2832416"/>
                  <a:ext cx="41900" cy="4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" h="49" extrusionOk="0">
                      <a:moveTo>
                        <a:pt x="48" y="24"/>
                      </a:moveTo>
                      <a:cubicBezTo>
                        <a:pt x="48" y="28"/>
                        <a:pt x="47" y="32"/>
                        <a:pt x="45" y="36"/>
                      </a:cubicBezTo>
                      <a:cubicBezTo>
                        <a:pt x="43" y="39"/>
                        <a:pt x="39" y="43"/>
                        <a:pt x="36" y="45"/>
                      </a:cubicBezTo>
                      <a:cubicBezTo>
                        <a:pt x="32" y="47"/>
                        <a:pt x="28" y="49"/>
                        <a:pt x="24" y="49"/>
                      </a:cubicBezTo>
                      <a:cubicBezTo>
                        <a:pt x="20" y="49"/>
                        <a:pt x="16" y="47"/>
                        <a:pt x="12" y="45"/>
                      </a:cubicBezTo>
                      <a:cubicBezTo>
                        <a:pt x="8" y="43"/>
                        <a:pt x="5" y="39"/>
                        <a:pt x="3" y="36"/>
                      </a:cubicBezTo>
                      <a:cubicBezTo>
                        <a:pt x="1" y="32"/>
                        <a:pt x="0" y="28"/>
                        <a:pt x="0" y="24"/>
                      </a:cubicBezTo>
                      <a:cubicBezTo>
                        <a:pt x="0" y="20"/>
                        <a:pt x="1" y="16"/>
                        <a:pt x="3" y="12"/>
                      </a:cubicBezTo>
                      <a:cubicBezTo>
                        <a:pt x="5" y="8"/>
                        <a:pt x="8" y="5"/>
                        <a:pt x="12" y="3"/>
                      </a:cubicBezTo>
                      <a:cubicBezTo>
                        <a:pt x="16" y="1"/>
                        <a:pt x="20" y="0"/>
                        <a:pt x="24" y="0"/>
                      </a:cubicBezTo>
                      <a:cubicBezTo>
                        <a:pt x="28" y="0"/>
                        <a:pt x="32" y="1"/>
                        <a:pt x="36" y="3"/>
                      </a:cubicBezTo>
                      <a:cubicBezTo>
                        <a:pt x="39" y="5"/>
                        <a:pt x="43" y="8"/>
                        <a:pt x="45" y="12"/>
                      </a:cubicBezTo>
                      <a:cubicBezTo>
                        <a:pt x="47" y="16"/>
                        <a:pt x="48" y="20"/>
                        <a:pt x="48" y="24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0" rIns="9215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3" name="Google Shape;913;p33"/>
                <p:cNvSpPr/>
                <p:nvPr/>
              </p:nvSpPr>
              <p:spPr>
                <a:xfrm>
                  <a:off x="7371776" y="2832416"/>
                  <a:ext cx="42773" cy="4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49" extrusionOk="0">
                      <a:moveTo>
                        <a:pt x="49" y="24"/>
                      </a:moveTo>
                      <a:cubicBezTo>
                        <a:pt x="49" y="28"/>
                        <a:pt x="48" y="32"/>
                        <a:pt x="46" y="36"/>
                      </a:cubicBezTo>
                      <a:cubicBezTo>
                        <a:pt x="43" y="39"/>
                        <a:pt x="40" y="43"/>
                        <a:pt x="37" y="45"/>
                      </a:cubicBezTo>
                      <a:cubicBezTo>
                        <a:pt x="33" y="47"/>
                        <a:pt x="29" y="49"/>
                        <a:pt x="25" y="49"/>
                      </a:cubicBezTo>
                      <a:cubicBezTo>
                        <a:pt x="20" y="49"/>
                        <a:pt x="15" y="47"/>
                        <a:pt x="12" y="45"/>
                      </a:cubicBezTo>
                      <a:cubicBezTo>
                        <a:pt x="8" y="43"/>
                        <a:pt x="6" y="39"/>
                        <a:pt x="4" y="36"/>
                      </a:cubicBezTo>
                      <a:cubicBezTo>
                        <a:pt x="1" y="32"/>
                        <a:pt x="0" y="28"/>
                        <a:pt x="0" y="24"/>
                      </a:cubicBezTo>
                      <a:cubicBezTo>
                        <a:pt x="0" y="20"/>
                        <a:pt x="1" y="16"/>
                        <a:pt x="4" y="12"/>
                      </a:cubicBezTo>
                      <a:cubicBezTo>
                        <a:pt x="6" y="8"/>
                        <a:pt x="8" y="5"/>
                        <a:pt x="12" y="3"/>
                      </a:cubicBezTo>
                      <a:cubicBezTo>
                        <a:pt x="15" y="1"/>
                        <a:pt x="20" y="0"/>
                        <a:pt x="25" y="0"/>
                      </a:cubicBezTo>
                      <a:cubicBezTo>
                        <a:pt x="29" y="0"/>
                        <a:pt x="33" y="1"/>
                        <a:pt x="37" y="3"/>
                      </a:cubicBezTo>
                      <a:cubicBezTo>
                        <a:pt x="40" y="5"/>
                        <a:pt x="44" y="8"/>
                        <a:pt x="46" y="12"/>
                      </a:cubicBezTo>
                      <a:cubicBezTo>
                        <a:pt x="48" y="16"/>
                        <a:pt x="49" y="20"/>
                        <a:pt x="49" y="24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0" rIns="9215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4" name="Google Shape;914;p33"/>
                <p:cNvSpPr/>
                <p:nvPr/>
              </p:nvSpPr>
              <p:spPr>
                <a:xfrm>
                  <a:off x="7471288" y="2832416"/>
                  <a:ext cx="42773" cy="42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" h="49" extrusionOk="0">
                      <a:moveTo>
                        <a:pt x="49" y="24"/>
                      </a:moveTo>
                      <a:cubicBezTo>
                        <a:pt x="49" y="28"/>
                        <a:pt x="47" y="32"/>
                        <a:pt x="45" y="36"/>
                      </a:cubicBezTo>
                      <a:cubicBezTo>
                        <a:pt x="43" y="39"/>
                        <a:pt x="40" y="43"/>
                        <a:pt x="36" y="45"/>
                      </a:cubicBezTo>
                      <a:cubicBezTo>
                        <a:pt x="33" y="47"/>
                        <a:pt x="28" y="49"/>
                        <a:pt x="24" y="49"/>
                      </a:cubicBezTo>
                      <a:cubicBezTo>
                        <a:pt x="20" y="49"/>
                        <a:pt x="16" y="47"/>
                        <a:pt x="12" y="45"/>
                      </a:cubicBezTo>
                      <a:cubicBezTo>
                        <a:pt x="8" y="43"/>
                        <a:pt x="5" y="39"/>
                        <a:pt x="3" y="36"/>
                      </a:cubicBezTo>
                      <a:cubicBezTo>
                        <a:pt x="1" y="32"/>
                        <a:pt x="0" y="28"/>
                        <a:pt x="0" y="24"/>
                      </a:cubicBezTo>
                      <a:cubicBezTo>
                        <a:pt x="0" y="20"/>
                        <a:pt x="1" y="16"/>
                        <a:pt x="3" y="12"/>
                      </a:cubicBezTo>
                      <a:cubicBezTo>
                        <a:pt x="5" y="8"/>
                        <a:pt x="8" y="5"/>
                        <a:pt x="12" y="3"/>
                      </a:cubicBezTo>
                      <a:cubicBezTo>
                        <a:pt x="16" y="1"/>
                        <a:pt x="20" y="0"/>
                        <a:pt x="24" y="0"/>
                      </a:cubicBezTo>
                      <a:cubicBezTo>
                        <a:pt x="28" y="0"/>
                        <a:pt x="33" y="1"/>
                        <a:pt x="36" y="3"/>
                      </a:cubicBezTo>
                      <a:cubicBezTo>
                        <a:pt x="40" y="5"/>
                        <a:pt x="43" y="8"/>
                        <a:pt x="45" y="12"/>
                      </a:cubicBezTo>
                      <a:cubicBezTo>
                        <a:pt x="47" y="16"/>
                        <a:pt x="49" y="20"/>
                        <a:pt x="49" y="24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0" rIns="92150" bIns="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15" name="Google Shape;915;p33"/>
              <p:cNvGrpSpPr/>
              <p:nvPr/>
            </p:nvGrpSpPr>
            <p:grpSpPr>
              <a:xfrm>
                <a:off x="7769118" y="3326074"/>
                <a:ext cx="661665" cy="348296"/>
                <a:chOff x="7965318" y="3354649"/>
                <a:chExt cx="661665" cy="348296"/>
              </a:xfrm>
            </p:grpSpPr>
            <p:sp>
              <p:nvSpPr>
                <p:cNvPr id="916" name="Google Shape;916;p33"/>
                <p:cNvSpPr/>
                <p:nvPr/>
              </p:nvSpPr>
              <p:spPr>
                <a:xfrm>
                  <a:off x="7965318" y="3354649"/>
                  <a:ext cx="661665" cy="3482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" h="399" extrusionOk="0">
                      <a:moveTo>
                        <a:pt x="0" y="0"/>
                      </a:moveTo>
                      <a:lnTo>
                        <a:pt x="758" y="0"/>
                      </a:lnTo>
                      <a:lnTo>
                        <a:pt x="758" y="399"/>
                      </a:lnTo>
                      <a:lnTo>
                        <a:pt x="0" y="39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7" name="Google Shape;917;p33"/>
                <p:cNvSpPr/>
                <p:nvPr/>
              </p:nvSpPr>
              <p:spPr>
                <a:xfrm>
                  <a:off x="8113713" y="3437577"/>
                  <a:ext cx="105622" cy="182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209" fill="none" extrusionOk="0">
                      <a:moveTo>
                        <a:pt x="121" y="0"/>
                      </a:moveTo>
                      <a:lnTo>
                        <a:pt x="0" y="104"/>
                      </a:lnTo>
                      <a:lnTo>
                        <a:pt x="121" y="20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2150" tIns="28075" rIns="92150" bIns="280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8" name="Google Shape;918;p33"/>
                <p:cNvSpPr/>
                <p:nvPr/>
              </p:nvSpPr>
              <p:spPr>
                <a:xfrm>
                  <a:off x="8372967" y="3437577"/>
                  <a:ext cx="105622" cy="182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" h="209" fill="none" extrusionOk="0">
                      <a:moveTo>
                        <a:pt x="0" y="0"/>
                      </a:moveTo>
                      <a:lnTo>
                        <a:pt x="121" y="104"/>
                      </a:lnTo>
                      <a:lnTo>
                        <a:pt x="0" y="209"/>
                      </a:ln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2150" tIns="28075" rIns="92150" bIns="2807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919" name="Google Shape;919;p33"/>
                <p:cNvCxnSpPr/>
                <p:nvPr/>
              </p:nvCxnSpPr>
              <p:spPr>
                <a:xfrm flipH="1">
                  <a:off x="8269156" y="3437577"/>
                  <a:ext cx="61038" cy="18268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</p:cxnSp>
          </p:grpSp>
          <p:grpSp>
            <p:nvGrpSpPr>
              <p:cNvPr id="920" name="Google Shape;920;p33"/>
              <p:cNvGrpSpPr/>
              <p:nvPr/>
            </p:nvGrpSpPr>
            <p:grpSpPr>
              <a:xfrm>
                <a:off x="6846808" y="4151575"/>
                <a:ext cx="680150" cy="680150"/>
                <a:chOff x="5268533" y="3923850"/>
                <a:chExt cx="680150" cy="680150"/>
              </a:xfrm>
            </p:grpSpPr>
            <p:sp>
              <p:nvSpPr>
                <p:cNvPr id="921" name="Google Shape;921;p33"/>
                <p:cNvSpPr/>
                <p:nvPr/>
              </p:nvSpPr>
              <p:spPr>
                <a:xfrm>
                  <a:off x="5268533" y="3923850"/>
                  <a:ext cx="680150" cy="6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3" h="693" extrusionOk="0">
                      <a:moveTo>
                        <a:pt x="693" y="346"/>
                      </a:moveTo>
                      <a:cubicBezTo>
                        <a:pt x="693" y="407"/>
                        <a:pt x="677" y="467"/>
                        <a:pt x="647" y="519"/>
                      </a:cubicBezTo>
                      <a:cubicBezTo>
                        <a:pt x="617" y="572"/>
                        <a:pt x="573" y="616"/>
                        <a:pt x="520" y="646"/>
                      </a:cubicBezTo>
                      <a:cubicBezTo>
                        <a:pt x="467" y="677"/>
                        <a:pt x="408" y="693"/>
                        <a:pt x="347" y="693"/>
                      </a:cubicBezTo>
                      <a:cubicBezTo>
                        <a:pt x="286" y="693"/>
                        <a:pt x="226" y="677"/>
                        <a:pt x="174" y="646"/>
                      </a:cubicBezTo>
                      <a:cubicBezTo>
                        <a:pt x="121" y="616"/>
                        <a:pt x="77" y="572"/>
                        <a:pt x="47" y="519"/>
                      </a:cubicBezTo>
                      <a:cubicBezTo>
                        <a:pt x="16" y="467"/>
                        <a:pt x="0" y="407"/>
                        <a:pt x="0" y="346"/>
                      </a:cubicBezTo>
                      <a:cubicBezTo>
                        <a:pt x="0" y="285"/>
                        <a:pt x="16" y="226"/>
                        <a:pt x="47" y="173"/>
                      </a:cubicBezTo>
                      <a:cubicBezTo>
                        <a:pt x="77" y="120"/>
                        <a:pt x="121" y="76"/>
                        <a:pt x="174" y="46"/>
                      </a:cubicBezTo>
                      <a:cubicBezTo>
                        <a:pt x="226" y="16"/>
                        <a:pt x="286" y="0"/>
                        <a:pt x="347" y="0"/>
                      </a:cubicBezTo>
                      <a:cubicBezTo>
                        <a:pt x="408" y="0"/>
                        <a:pt x="467" y="16"/>
                        <a:pt x="520" y="46"/>
                      </a:cubicBezTo>
                      <a:cubicBezTo>
                        <a:pt x="573" y="76"/>
                        <a:pt x="617" y="120"/>
                        <a:pt x="647" y="173"/>
                      </a:cubicBezTo>
                      <a:cubicBezTo>
                        <a:pt x="677" y="226"/>
                        <a:pt x="693" y="285"/>
                        <a:pt x="693" y="34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2" name="Google Shape;922;p33"/>
                <p:cNvSpPr/>
                <p:nvPr/>
              </p:nvSpPr>
              <p:spPr>
                <a:xfrm>
                  <a:off x="5469732" y="4127993"/>
                  <a:ext cx="81461" cy="270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" h="276" fill="none" extrusionOk="0">
                      <a:moveTo>
                        <a:pt x="83" y="275"/>
                      </a:moveTo>
                      <a:cubicBezTo>
                        <a:pt x="68" y="279"/>
                        <a:pt x="52" y="268"/>
                        <a:pt x="46" y="254"/>
                      </a:cubicBezTo>
                      <a:cubicBezTo>
                        <a:pt x="40" y="240"/>
                        <a:pt x="40" y="225"/>
                        <a:pt x="41" y="209"/>
                      </a:cubicBezTo>
                      <a:cubicBezTo>
                        <a:pt x="42" y="194"/>
                        <a:pt x="44" y="178"/>
                        <a:pt x="39" y="163"/>
                      </a:cubicBezTo>
                      <a:cubicBezTo>
                        <a:pt x="37" y="155"/>
                        <a:pt x="31" y="147"/>
                        <a:pt x="24" y="142"/>
                      </a:cubicBezTo>
                      <a:cubicBezTo>
                        <a:pt x="17" y="137"/>
                        <a:pt x="7" y="136"/>
                        <a:pt x="0" y="140"/>
                      </a:cubicBezTo>
                      <a:lnTo>
                        <a:pt x="0" y="137"/>
                      </a:lnTo>
                      <a:cubicBezTo>
                        <a:pt x="15" y="141"/>
                        <a:pt x="30" y="130"/>
                        <a:pt x="37" y="116"/>
                      </a:cubicBezTo>
                      <a:cubicBezTo>
                        <a:pt x="43" y="102"/>
                        <a:pt x="43" y="86"/>
                        <a:pt x="42" y="70"/>
                      </a:cubicBezTo>
                      <a:cubicBezTo>
                        <a:pt x="40" y="55"/>
                        <a:pt x="39" y="39"/>
                        <a:pt x="44" y="25"/>
                      </a:cubicBezTo>
                      <a:cubicBezTo>
                        <a:pt x="46" y="16"/>
                        <a:pt x="50" y="9"/>
                        <a:pt x="58" y="4"/>
                      </a:cubicBezTo>
                      <a:cubicBezTo>
                        <a:pt x="65" y="-1"/>
                        <a:pt x="76" y="-2"/>
                        <a:pt x="83" y="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47150" rIns="92150" bIns="471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3" name="Google Shape;923;p33"/>
                <p:cNvSpPr/>
                <p:nvPr/>
              </p:nvSpPr>
              <p:spPr>
                <a:xfrm>
                  <a:off x="5666023" y="4127993"/>
                  <a:ext cx="82442" cy="270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" h="276" fill="none" extrusionOk="0">
                      <a:moveTo>
                        <a:pt x="0" y="275"/>
                      </a:moveTo>
                      <a:cubicBezTo>
                        <a:pt x="15" y="279"/>
                        <a:pt x="30" y="268"/>
                        <a:pt x="37" y="254"/>
                      </a:cubicBezTo>
                      <a:cubicBezTo>
                        <a:pt x="43" y="240"/>
                        <a:pt x="43" y="225"/>
                        <a:pt x="42" y="209"/>
                      </a:cubicBezTo>
                      <a:cubicBezTo>
                        <a:pt x="41" y="194"/>
                        <a:pt x="39" y="178"/>
                        <a:pt x="44" y="163"/>
                      </a:cubicBezTo>
                      <a:cubicBezTo>
                        <a:pt x="47" y="155"/>
                        <a:pt x="52" y="147"/>
                        <a:pt x="59" y="142"/>
                      </a:cubicBezTo>
                      <a:cubicBezTo>
                        <a:pt x="66" y="137"/>
                        <a:pt x="76" y="136"/>
                        <a:pt x="84" y="140"/>
                      </a:cubicBezTo>
                      <a:lnTo>
                        <a:pt x="84" y="137"/>
                      </a:lnTo>
                      <a:cubicBezTo>
                        <a:pt x="69" y="141"/>
                        <a:pt x="53" y="130"/>
                        <a:pt x="47" y="116"/>
                      </a:cubicBezTo>
                      <a:cubicBezTo>
                        <a:pt x="40" y="102"/>
                        <a:pt x="41" y="86"/>
                        <a:pt x="42" y="70"/>
                      </a:cubicBezTo>
                      <a:cubicBezTo>
                        <a:pt x="43" y="55"/>
                        <a:pt x="44" y="39"/>
                        <a:pt x="40" y="25"/>
                      </a:cubicBezTo>
                      <a:cubicBezTo>
                        <a:pt x="37" y="16"/>
                        <a:pt x="32" y="9"/>
                        <a:pt x="25" y="4"/>
                      </a:cubicBezTo>
                      <a:cubicBezTo>
                        <a:pt x="18" y="-1"/>
                        <a:pt x="8" y="-2"/>
                        <a:pt x="0" y="2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2150" tIns="47150" rIns="92150" bIns="471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6" name="Subtitle 5">
            <a:extLst>
              <a:ext uri="{FF2B5EF4-FFF2-40B4-BE49-F238E27FC236}">
                <a16:creationId xmlns:a16="http://schemas.microsoft.com/office/drawing/2014/main" id="{5923C3AF-5A55-4A61-9DB2-96CB4E8BAE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X App Designer Portfolio by Slidesgo">
  <a:themeElements>
    <a:clrScheme name="Simple Light">
      <a:dk1>
        <a:srgbClr val="262928"/>
      </a:dk1>
      <a:lt1>
        <a:srgbClr val="FFFFFF"/>
      </a:lt1>
      <a:dk2>
        <a:srgbClr val="3844F9"/>
      </a:dk2>
      <a:lt2>
        <a:srgbClr val="80C3EB"/>
      </a:lt2>
      <a:accent1>
        <a:srgbClr val="F7F077"/>
      </a:accent1>
      <a:accent2>
        <a:srgbClr val="E59CAB"/>
      </a:accent2>
      <a:accent3>
        <a:srgbClr val="F6E2DA"/>
      </a:accent3>
      <a:accent4>
        <a:srgbClr val="FFFFFF"/>
      </a:accent4>
      <a:accent5>
        <a:srgbClr val="FFFFFF"/>
      </a:accent5>
      <a:accent6>
        <a:srgbClr val="FFFFFF"/>
      </a:accent6>
      <a:hlink>
        <a:srgbClr val="26292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826</Words>
  <Application>Microsoft Office PowerPoint</Application>
  <PresentationFormat>On-screen Show (16:9)</PresentationFormat>
  <Paragraphs>97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Proxima Nova</vt:lpstr>
      <vt:lpstr>Arial</vt:lpstr>
      <vt:lpstr>Manrope Medium</vt:lpstr>
      <vt:lpstr>Nunito Light</vt:lpstr>
      <vt:lpstr>Manrope Light</vt:lpstr>
      <vt:lpstr>Montserrat</vt:lpstr>
      <vt:lpstr>Manrope SemiBold</vt:lpstr>
      <vt:lpstr>UX App Designer Portfolio by Slidesgo</vt:lpstr>
      <vt:lpstr>Slidesgo Final Pages</vt:lpstr>
      <vt:lpstr>Aplikasi Web Direktorat PEPPD</vt:lpstr>
      <vt:lpstr>Web Portal PEPPD</vt:lpstr>
      <vt:lpstr>Infografis lolos pentest</vt:lpstr>
      <vt:lpstr>Infografis portal PEPPD (1)</vt:lpstr>
      <vt:lpstr>Demo Infografis portal PEPPD (2)</vt:lpstr>
      <vt:lpstr>Sistem Digital Penilaian PPD 2024</vt:lpstr>
      <vt:lpstr>Menu export resume by user TPI/TPU</vt:lpstr>
      <vt:lpstr>Penyesuaian Export penilaian TPI/TPU</vt:lpstr>
      <vt:lpstr>Dashboard Pemantauan (v1)</vt:lpstr>
      <vt:lpstr>MENU APBD (1)</vt:lpstr>
      <vt:lpstr>MENU APBD (2)</vt:lpstr>
      <vt:lpstr>Dashboard Pemantauan (v2)</vt:lpstr>
      <vt:lpstr>Login Dashboard Pemantauan</vt:lpstr>
      <vt:lpstr>Profil dan Change Password</vt:lpstr>
      <vt:lpstr>Menu Pencapain Indikator Makro Pembangunan (LPE, Rasio Gini, PDRB, dsb)</vt:lpstr>
      <vt:lpstr>Pencapain Indikator (1)</vt:lpstr>
      <vt:lpstr>Pencapain Indikator (2)</vt:lpstr>
      <vt:lpstr>Pencapain Indikator (3)</vt:lpstr>
      <vt:lpstr>Pencapain Indikator (4)</vt:lpstr>
      <vt:lpstr>Repositori Dokumen</vt:lpstr>
      <vt:lpstr>Repositori Dokumen</vt:lpstr>
      <vt:lpstr>Data BPS (1)</vt:lpstr>
      <vt:lpstr>Data BPS (2)</vt:lpstr>
      <vt:lpstr>Data BPS (3)</vt:lpstr>
      <vt:lpstr>Data BPS (4)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Dashboard Pemantauan</dc:title>
  <dc:creator>BAPPENAS</dc:creator>
  <cp:lastModifiedBy>arvin rizki</cp:lastModifiedBy>
  <cp:revision>42</cp:revision>
  <dcterms:modified xsi:type="dcterms:W3CDTF">2024-07-19T03:05:06Z</dcterms:modified>
</cp:coreProperties>
</file>